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4" r:id="rId4"/>
  </p:sldMasterIdLst>
  <p:notesMasterIdLst>
    <p:notesMasterId r:id="rId6"/>
  </p:notesMasterIdLst>
  <p:handoutMasterIdLst>
    <p:handoutMasterId r:id="rId40"/>
  </p:handoutMasterIdLst>
  <p:sldIdLst>
    <p:sldId id="256" r:id="rId5"/>
    <p:sldId id="304" r:id="rId7"/>
    <p:sldId id="649" r:id="rId8"/>
    <p:sldId id="529" r:id="rId9"/>
    <p:sldId id="557" r:id="rId10"/>
    <p:sldId id="650" r:id="rId11"/>
    <p:sldId id="530" r:id="rId12"/>
    <p:sldId id="675" r:id="rId13"/>
    <p:sldId id="676" r:id="rId14"/>
    <p:sldId id="677" r:id="rId15"/>
    <p:sldId id="678" r:id="rId16"/>
    <p:sldId id="700" r:id="rId17"/>
    <p:sldId id="592" r:id="rId18"/>
    <p:sldId id="426" r:id="rId19"/>
    <p:sldId id="701" r:id="rId20"/>
    <p:sldId id="702" r:id="rId21"/>
    <p:sldId id="720" r:id="rId22"/>
    <p:sldId id="736" r:id="rId23"/>
    <p:sldId id="737" r:id="rId24"/>
    <p:sldId id="738" r:id="rId25"/>
    <p:sldId id="739" r:id="rId26"/>
    <p:sldId id="740" r:id="rId27"/>
    <p:sldId id="741" r:id="rId28"/>
    <p:sldId id="742" r:id="rId29"/>
    <p:sldId id="743" r:id="rId30"/>
    <p:sldId id="746" r:id="rId31"/>
    <p:sldId id="745" r:id="rId32"/>
    <p:sldId id="754" r:id="rId33"/>
    <p:sldId id="747" r:id="rId34"/>
    <p:sldId id="748" r:id="rId35"/>
    <p:sldId id="749" r:id="rId36"/>
    <p:sldId id="751" r:id="rId37"/>
    <p:sldId id="752" r:id="rId38"/>
    <p:sldId id="258" r:id="rId39"/>
  </p:sldIdLst>
  <p:sldSz cx="12192000" cy="6858000"/>
  <p:notesSz cx="6858000" cy="9144000"/>
  <p:custDataLst>
    <p:tags r:id="rId45"/>
  </p:custDataLst>
  <p:defaultTextStyle>
    <a:defPPr>
      <a:defRPr lang="zh-CN"/>
    </a:defPPr>
    <a:lvl1pPr algn="ctr" rtl="0" eaLnBrk="0" fontAlgn="base" hangingPunct="0">
      <a:spcBef>
        <a:spcPct val="0"/>
      </a:spcBef>
      <a:spcAft>
        <a:spcPct val="0"/>
      </a:spcAft>
      <a:defRPr sz="2000" b="1" kern="1200">
        <a:solidFill>
          <a:schemeClr val="tx1"/>
        </a:solidFill>
        <a:latin typeface="Times New Roman" panose="02020603050405020304" pitchFamily="18" charset="0"/>
        <a:ea typeface="隶书" pitchFamily="49" charset="-122"/>
        <a:cs typeface="+mn-cs"/>
      </a:defRPr>
    </a:lvl1pPr>
    <a:lvl2pPr marL="457200" algn="ctr" rtl="0" eaLnBrk="0" fontAlgn="base" hangingPunct="0">
      <a:spcBef>
        <a:spcPct val="0"/>
      </a:spcBef>
      <a:spcAft>
        <a:spcPct val="0"/>
      </a:spcAft>
      <a:defRPr sz="2000" b="1" kern="1200">
        <a:solidFill>
          <a:schemeClr val="tx1"/>
        </a:solidFill>
        <a:latin typeface="Times New Roman" panose="02020603050405020304" pitchFamily="18" charset="0"/>
        <a:ea typeface="隶书" pitchFamily="49" charset="-122"/>
        <a:cs typeface="+mn-cs"/>
      </a:defRPr>
    </a:lvl2pPr>
    <a:lvl3pPr marL="914400" algn="ctr" rtl="0" eaLnBrk="0" fontAlgn="base" hangingPunct="0">
      <a:spcBef>
        <a:spcPct val="0"/>
      </a:spcBef>
      <a:spcAft>
        <a:spcPct val="0"/>
      </a:spcAft>
      <a:defRPr sz="2000" b="1" kern="1200">
        <a:solidFill>
          <a:schemeClr val="tx1"/>
        </a:solidFill>
        <a:latin typeface="Times New Roman" panose="02020603050405020304" pitchFamily="18" charset="0"/>
        <a:ea typeface="隶书" pitchFamily="49" charset="-122"/>
        <a:cs typeface="+mn-cs"/>
      </a:defRPr>
    </a:lvl3pPr>
    <a:lvl4pPr marL="1371600" algn="ctr" rtl="0" eaLnBrk="0" fontAlgn="base" hangingPunct="0">
      <a:spcBef>
        <a:spcPct val="0"/>
      </a:spcBef>
      <a:spcAft>
        <a:spcPct val="0"/>
      </a:spcAft>
      <a:defRPr sz="2000" b="1" kern="1200">
        <a:solidFill>
          <a:schemeClr val="tx1"/>
        </a:solidFill>
        <a:latin typeface="Times New Roman" panose="02020603050405020304" pitchFamily="18" charset="0"/>
        <a:ea typeface="隶书" pitchFamily="49" charset="-122"/>
        <a:cs typeface="+mn-cs"/>
      </a:defRPr>
    </a:lvl4pPr>
    <a:lvl5pPr marL="1828800" algn="ctr" rtl="0" eaLnBrk="0" fontAlgn="base" hangingPunct="0">
      <a:spcBef>
        <a:spcPct val="0"/>
      </a:spcBef>
      <a:spcAft>
        <a:spcPct val="0"/>
      </a:spcAft>
      <a:defRPr sz="2000" b="1" kern="1200">
        <a:solidFill>
          <a:schemeClr val="tx1"/>
        </a:solidFill>
        <a:latin typeface="Times New Roman" panose="02020603050405020304" pitchFamily="18" charset="0"/>
        <a:ea typeface="隶书" pitchFamily="49" charset="-122"/>
        <a:cs typeface="+mn-cs"/>
      </a:defRPr>
    </a:lvl5pPr>
    <a:lvl6pPr marL="2286000" algn="l" defTabSz="914400" rtl="0" eaLnBrk="1" latinLnBrk="0" hangingPunct="1">
      <a:defRPr sz="2000" b="1" kern="1200">
        <a:solidFill>
          <a:schemeClr val="tx1"/>
        </a:solidFill>
        <a:latin typeface="Times New Roman" panose="02020603050405020304" pitchFamily="18" charset="0"/>
        <a:ea typeface="隶书" pitchFamily="49" charset="-122"/>
        <a:cs typeface="+mn-cs"/>
      </a:defRPr>
    </a:lvl6pPr>
    <a:lvl7pPr marL="2743200" algn="l" defTabSz="914400" rtl="0" eaLnBrk="1" latinLnBrk="0" hangingPunct="1">
      <a:defRPr sz="2000" b="1" kern="1200">
        <a:solidFill>
          <a:schemeClr val="tx1"/>
        </a:solidFill>
        <a:latin typeface="Times New Roman" panose="02020603050405020304" pitchFamily="18" charset="0"/>
        <a:ea typeface="隶书" pitchFamily="49" charset="-122"/>
        <a:cs typeface="+mn-cs"/>
      </a:defRPr>
    </a:lvl7pPr>
    <a:lvl8pPr marL="3200400" algn="l" defTabSz="914400" rtl="0" eaLnBrk="1" latinLnBrk="0" hangingPunct="1">
      <a:defRPr sz="2000" b="1" kern="1200">
        <a:solidFill>
          <a:schemeClr val="tx1"/>
        </a:solidFill>
        <a:latin typeface="Times New Roman" panose="02020603050405020304" pitchFamily="18" charset="0"/>
        <a:ea typeface="隶书" pitchFamily="49" charset="-122"/>
        <a:cs typeface="+mn-cs"/>
      </a:defRPr>
    </a:lvl8pPr>
    <a:lvl9pPr marL="3657600" algn="l" defTabSz="914400" rtl="0" eaLnBrk="1" latinLnBrk="0" hangingPunct="1">
      <a:defRPr sz="2000" b="1" kern="1200">
        <a:solidFill>
          <a:schemeClr val="tx1"/>
        </a:solidFill>
        <a:latin typeface="Times New Roman" panose="02020603050405020304" pitchFamily="18" charset="0"/>
        <a:ea typeface="隶书" pitchFamily="49" charset="-122"/>
        <a:cs typeface="+mn-cs"/>
      </a:defRPr>
    </a:lvl9pPr>
  </p:defaultTextStyle>
  <p:extLst>
    <p:ext uri="{EFAFB233-063F-42B5-8137-9DF3F51BA10A}">
      <p15:sldGuideLst xmlns:p15="http://schemas.microsoft.com/office/powerpoint/2012/main">
        <p15:guide id="1" orient="horz" pos="215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梁 博文" initials="梁" lastIdx="2" clrIdx="0"/>
  <p:cmAuthor id="2" name="聂 雅梅" initials="聂"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38E"/>
    <a:srgbClr val="03428B"/>
    <a:srgbClr val="3C6BC0"/>
    <a:srgbClr val="FFFFFF"/>
    <a:srgbClr val="170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84752" autoAdjust="0"/>
  </p:normalViewPr>
  <p:slideViewPr>
    <p:cSldViewPr snapToGrid="0" snapToObjects="1" showGuides="1">
      <p:cViewPr varScale="1">
        <p:scale>
          <a:sx n="72" d="100"/>
          <a:sy n="72" d="100"/>
        </p:scale>
        <p:origin x="1104" y="130"/>
      </p:cViewPr>
      <p:guideLst>
        <p:guide orient="horz" pos="2150"/>
        <p:guide pos="3840"/>
      </p:guideLst>
    </p:cSldViewPr>
  </p:slideViewPr>
  <p:notesTextViewPr>
    <p:cViewPr>
      <p:scale>
        <a:sx n="1" d="1"/>
        <a:sy n="1" d="1"/>
      </p:scale>
      <p:origin x="0" y="0"/>
    </p:cViewPr>
  </p:notesTextViewPr>
  <p:sorterViewPr>
    <p:cViewPr varScale="1">
      <p:scale>
        <a:sx n="1" d="1"/>
        <a:sy n="1" d="1"/>
      </p:scale>
      <p:origin x="0" y="-1962"/>
    </p:cViewPr>
  </p:sorterViewPr>
  <p:notesViewPr>
    <p:cSldViewPr snapToGrid="0" snapToObjects="1">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5" Type="http://schemas.openxmlformats.org/officeDocument/2006/relationships/tags" Target="tags/tag153.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B996E7-52E2-46F7-BDA2-50EBC376902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B47BBC-8158-48CC-B9B6-E6F73FD618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9A494-AD67-F249-A422-C04A072FC2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6F175-4ECC-FD4F-B375-869C7633B36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endParaRPr kumimoji="1" lang="zh-CN" altLang="en-US" sz="1800"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主要分为三部分讲解</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endParaRPr lang="en-US" altLang="zh-CN" b="1" dirty="0">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FB66F175-4ECC-FD4F-B375-869C7633B364}"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
        <p:nvSpPr>
          <p:cNvPr id="7" name="Title 1"/>
          <p:cNvSpPr>
            <a:spLocks noGrp="1"/>
          </p:cNvSpPr>
          <p:nvPr>
            <p:ph type="ctrTitle"/>
          </p:nvPr>
        </p:nvSpPr>
        <p:spPr>
          <a:xfrm>
            <a:off x="960000" y="1296000"/>
            <a:ext cx="10272000" cy="2160240"/>
          </a:xfrm>
        </p:spPr>
        <p:txBody>
          <a:bodyPr anchor="b" anchorCtr="0">
            <a:normAutofit/>
          </a:bodyPr>
          <a:lstStyle>
            <a:lvl1pPr algn="ctr">
              <a:lnSpc>
                <a:spcPct val="100000"/>
              </a:lnSpc>
              <a:defRPr sz="4000" b="1" baseline="0">
                <a:solidFill>
                  <a:srgbClr val="03438E"/>
                </a:solidFill>
                <a:latin typeface="微软雅黑" panose="020B0503020204020204" charset="-122"/>
                <a:ea typeface="微软雅黑" panose="020B0503020204020204" charset="-122"/>
              </a:defRPr>
            </a:lvl1pPr>
          </a:lstStyle>
          <a:p>
            <a:r>
              <a:rPr lang="zh-CN" altLang="en-US" dirty="0"/>
              <a:t>单击此处编辑母版标题样式</a:t>
            </a:r>
            <a:endParaRPr lang="en-US" dirty="0"/>
          </a:p>
        </p:txBody>
      </p:sp>
      <p:sp>
        <p:nvSpPr>
          <p:cNvPr id="9" name="Subtitle 2"/>
          <p:cNvSpPr>
            <a:spLocks noGrp="1"/>
          </p:cNvSpPr>
          <p:nvPr>
            <p:ph type="subTitle" idx="1"/>
          </p:nvPr>
        </p:nvSpPr>
        <p:spPr>
          <a:xfrm>
            <a:off x="1536000" y="4050000"/>
            <a:ext cx="9120000" cy="1620000"/>
          </a:xfrm>
        </p:spPr>
        <p:txBody>
          <a:bodyPr>
            <a:normAutofit/>
          </a:bodyPr>
          <a:lstStyle>
            <a:lvl1pPr marL="0" indent="0" algn="ctr">
              <a:spcBef>
                <a:spcPts val="0"/>
              </a:spcBef>
              <a:buNone/>
              <a:defRPr sz="2400" baseline="0">
                <a:solidFill>
                  <a:schemeClr val="tx1"/>
                </a:solidFill>
                <a:latin typeface="Arial" panose="020B0604020202020204" pitchFamily="34" charset="0"/>
                <a:ea typeface="仿宋" panose="02010609060101010101" pitchFamily="49" charset="-122"/>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10" name="矩形 9"/>
          <p:cNvSpPr/>
          <p:nvPr/>
        </p:nvSpPr>
        <p:spPr>
          <a:xfrm>
            <a:off x="0" y="6642000"/>
            <a:ext cx="12192000" cy="216000"/>
          </a:xfrm>
          <a:prstGeom prst="rect">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0" y="0"/>
            <a:ext cx="12192000" cy="631351"/>
          </a:xfrm>
          <a:prstGeom prst="rect">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Rectangle 5"/>
          <p:cNvSpPr/>
          <p:nvPr/>
        </p:nvSpPr>
        <p:spPr>
          <a:xfrm>
            <a:off x="384000" y="3744000"/>
            <a:ext cx="5592000" cy="36000"/>
          </a:xfrm>
          <a:prstGeom prst="rect">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Rectangle 11"/>
          <p:cNvSpPr/>
          <p:nvPr/>
        </p:nvSpPr>
        <p:spPr>
          <a:xfrm>
            <a:off x="6216000" y="3744000"/>
            <a:ext cx="5592000" cy="36000"/>
          </a:xfrm>
          <a:prstGeom prst="rect">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Oval 15"/>
          <p:cNvSpPr/>
          <p:nvPr/>
        </p:nvSpPr>
        <p:spPr>
          <a:xfrm>
            <a:off x="6072000" y="3744000"/>
            <a:ext cx="48000" cy="36000"/>
          </a:xfrm>
          <a:prstGeom prst="ellipse">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 name="图片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8503" y="0"/>
            <a:ext cx="2943496" cy="614702"/>
          </a:xfrm>
          <a:prstGeom prst="rect">
            <a:avLst/>
          </a:prstGeom>
          <a:ln>
            <a:solidFill>
              <a:srgbClr val="03428B"/>
            </a:solidFill>
          </a:ln>
        </p:spPr>
      </p:pic>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Content Placeholder 2"/>
          <p:cNvSpPr>
            <a:spLocks noGrp="1"/>
          </p:cNvSpPr>
          <p:nvPr>
            <p:ph idx="13" hasCustomPrompt="1"/>
          </p:nvPr>
        </p:nvSpPr>
        <p:spPr>
          <a:xfrm>
            <a:off x="384000" y="863545"/>
            <a:ext cx="11424000" cy="5418000"/>
          </a:xfrm>
          <a:noFill/>
        </p:spPr>
        <p:txBody>
          <a:bodyPr>
            <a:normAutofit/>
          </a:bodyPr>
          <a:lstStyle>
            <a:lvl1pPr>
              <a:lnSpc>
                <a:spcPct val="100000"/>
              </a:lnSpc>
              <a:defRPr sz="2400">
                <a:solidFill>
                  <a:schemeClr val="accent1">
                    <a:lumMod val="75000"/>
                  </a:schemeClr>
                </a:solidFill>
                <a:latin typeface="微软雅黑" panose="020B0503020204020204" charset="-122"/>
                <a:ea typeface="微软雅黑" panose="020B0503020204020204" charset="-122"/>
              </a:defRPr>
            </a:lvl1pPr>
            <a:lvl2pPr>
              <a:lnSpc>
                <a:spcPct val="100000"/>
              </a:lnSpc>
              <a:defRPr sz="2200">
                <a:latin typeface="Arial" panose="020B0604020202020204" pitchFamily="34" charset="0"/>
                <a:ea typeface="微软雅黑" panose="020B0503020204020204" charset="-122"/>
                <a:cs typeface="Arial" panose="020B0604020202020204" pitchFamily="34" charset="0"/>
              </a:defRPr>
            </a:lvl2pPr>
            <a:lvl3pPr>
              <a:lnSpc>
                <a:spcPct val="100000"/>
              </a:lnSpc>
              <a:defRPr sz="1800">
                <a:latin typeface="Arial" panose="020B0604020202020204" pitchFamily="34" charset="0"/>
                <a:ea typeface="仿宋" panose="02010609060101010101" pitchFamily="49" charset="-122"/>
                <a:cs typeface="Arial" panose="020B0604020202020204" pitchFamily="34" charset="0"/>
              </a:defRPr>
            </a:lvl3pPr>
            <a:lvl4pPr>
              <a:lnSpc>
                <a:spcPct val="100000"/>
              </a:lnSpc>
              <a:defRPr sz="1800">
                <a:latin typeface="仿宋" panose="02010609060101010101" pitchFamily="49" charset="-122"/>
                <a:ea typeface="仿宋" panose="02010609060101010101" pitchFamily="49" charset="-122"/>
              </a:defRPr>
            </a:lvl4pPr>
            <a:lvl5pPr>
              <a:lnSpc>
                <a:spcPct val="100000"/>
              </a:lnSpc>
              <a:defRPr sz="1800">
                <a:latin typeface="仿宋" panose="02010609060101010101" pitchFamily="49" charset="-122"/>
                <a:ea typeface="仿宋" panose="02010609060101010101" pitchFamily="49" charset="-122"/>
              </a:defRPr>
            </a:lvl5pPr>
          </a:lstStyle>
          <a:p>
            <a:pPr lvl="0"/>
            <a:r>
              <a:rPr lang="zh-CN" altLang="en-US" dirty="0"/>
              <a:t>编辑母版文本样式</a:t>
            </a:r>
            <a:endParaRPr lang="en-US" altLang="zh-CN" dirty="0"/>
          </a:p>
          <a:p>
            <a:pPr lvl="1"/>
            <a:endParaRPr lang="en-US" altLang="zh-CN" dirty="0"/>
          </a:p>
          <a:p>
            <a:pPr lvl="2"/>
            <a:r>
              <a:rPr lang="zh-CN" altLang="en-US" dirty="0"/>
              <a:t>
第二级
第三级
第四级
第五级</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5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97600" y="1825625"/>
            <a:ext cx="515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3_空白">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2192000" cy="636494"/>
          </a:xfrm>
          <a:prstGeom prst="rect">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Content Placeholder 2"/>
          <p:cNvSpPr>
            <a:spLocks noGrp="1"/>
          </p:cNvSpPr>
          <p:nvPr>
            <p:ph idx="1" hasCustomPrompt="1"/>
          </p:nvPr>
        </p:nvSpPr>
        <p:spPr>
          <a:xfrm>
            <a:off x="383999" y="1044000"/>
            <a:ext cx="11424000" cy="5418000"/>
          </a:xfrm>
          <a:noFill/>
        </p:spPr>
        <p:txBody>
          <a:bodyPr>
            <a:normAutofit/>
          </a:bodyPr>
          <a:lstStyle>
            <a:lvl1pPr>
              <a:lnSpc>
                <a:spcPct val="100000"/>
              </a:lnSpc>
              <a:defRPr sz="2400">
                <a:solidFill>
                  <a:schemeClr val="accent1">
                    <a:lumMod val="75000"/>
                  </a:schemeClr>
                </a:solidFill>
                <a:latin typeface="微软雅黑" panose="020B0503020204020204" charset="-122"/>
                <a:ea typeface="微软雅黑" panose="020B0503020204020204" charset="-122"/>
              </a:defRPr>
            </a:lvl1pPr>
            <a:lvl2pPr>
              <a:lnSpc>
                <a:spcPct val="100000"/>
              </a:lnSpc>
              <a:defRPr sz="2200">
                <a:latin typeface="Arial" panose="020B0604020202020204" pitchFamily="34" charset="0"/>
                <a:ea typeface="微软雅黑" panose="020B0503020204020204" charset="-122"/>
                <a:cs typeface="Arial" panose="020B0604020202020204" pitchFamily="34" charset="0"/>
              </a:defRPr>
            </a:lvl2pPr>
            <a:lvl3pPr>
              <a:lnSpc>
                <a:spcPct val="100000"/>
              </a:lnSpc>
              <a:defRPr sz="1800">
                <a:latin typeface="Arial" panose="020B0604020202020204" pitchFamily="34" charset="0"/>
                <a:ea typeface="仿宋" panose="02010609060101010101" pitchFamily="49" charset="-122"/>
                <a:cs typeface="Arial" panose="020B0604020202020204" pitchFamily="34" charset="0"/>
              </a:defRPr>
            </a:lvl3pPr>
            <a:lvl4pPr>
              <a:lnSpc>
                <a:spcPct val="100000"/>
              </a:lnSpc>
              <a:defRPr sz="1800">
                <a:latin typeface="仿宋" panose="02010609060101010101" pitchFamily="49" charset="-122"/>
                <a:ea typeface="仿宋" panose="02010609060101010101" pitchFamily="49" charset="-122"/>
              </a:defRPr>
            </a:lvl4pPr>
            <a:lvl5pPr>
              <a:lnSpc>
                <a:spcPct val="100000"/>
              </a:lnSpc>
              <a:defRPr sz="1800">
                <a:latin typeface="仿宋" panose="02010609060101010101" pitchFamily="49" charset="-122"/>
                <a:ea typeface="仿宋" panose="02010609060101010101" pitchFamily="49" charset="-122"/>
              </a:defRPr>
            </a:lvl5pPr>
          </a:lstStyle>
          <a:p>
            <a:pPr lvl="0"/>
            <a:r>
              <a:rPr lang="zh-CN" altLang="en-US" dirty="0"/>
              <a:t>编辑母版文本样式</a:t>
            </a:r>
            <a:endParaRPr lang="en-US" altLang="zh-CN" dirty="0"/>
          </a:p>
          <a:p>
            <a:pPr lvl="1"/>
            <a:endParaRPr lang="en-US" altLang="zh-CN" dirty="0"/>
          </a:p>
          <a:p>
            <a:pPr lvl="2"/>
            <a:r>
              <a:rPr lang="zh-CN" altLang="en-US" dirty="0"/>
              <a:t>
第二级
第三级
第四级
第五级</a:t>
            </a:r>
            <a:endParaRPr lang="en-US" dirty="0"/>
          </a:p>
        </p:txBody>
      </p:sp>
      <p:sp>
        <p:nvSpPr>
          <p:cNvPr id="9" name="标题 2"/>
          <p:cNvSpPr>
            <a:spLocks noGrp="1"/>
          </p:cNvSpPr>
          <p:nvPr>
            <p:ph type="title" hasCustomPrompt="1"/>
          </p:nvPr>
        </p:nvSpPr>
        <p:spPr>
          <a:xfrm>
            <a:off x="0" y="-189"/>
            <a:ext cx="8518079" cy="768750"/>
          </a:xfrm>
        </p:spPr>
        <p:txBody>
          <a:bodyPr>
            <a:normAutofit/>
          </a:bodyPr>
          <a:lstStyle>
            <a:lvl1pPr algn="l">
              <a:defRPr sz="2800">
                <a:solidFill>
                  <a:schemeClr val="bg1"/>
                </a:solidFill>
                <a:latin typeface="微软雅黑" panose="020B0503020204020204" charset="-122"/>
                <a:ea typeface="微软雅黑" panose="020B0503020204020204" charset="-122"/>
              </a:defRPr>
            </a:lvl1pPr>
          </a:lstStyle>
          <a:p>
            <a:r>
              <a:rPr lang="zh-CN" altLang="en-US" dirty="0"/>
              <a:t>内容</a:t>
            </a:r>
            <a:endParaRPr lang="zh-CN" altLang="en-US" dirty="0"/>
          </a:p>
        </p:txBody>
      </p:sp>
      <p:sp>
        <p:nvSpPr>
          <p:cNvPr id="12" name="矩形 11"/>
          <p:cNvSpPr/>
          <p:nvPr userDrawn="1"/>
        </p:nvSpPr>
        <p:spPr>
          <a:xfrm>
            <a:off x="0" y="6642000"/>
            <a:ext cx="12192000" cy="216000"/>
          </a:xfrm>
          <a:prstGeom prst="rect">
            <a:avLst/>
          </a:prstGeom>
          <a:solidFill>
            <a:srgbClr val="034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Century Schoolbook" panose="02040604050505020304" pitchFamily="18" charset="0"/>
              </a:rPr>
              <a:t>Task-role Performance Evaluation via Business Process Monitoring with BPMN Extension</a:t>
            </a:r>
            <a:endParaRPr lang="zh-CN" altLang="en-US" sz="1350" dirty="0">
              <a:latin typeface="Century Schoolbook" panose="02040604050505020304" pitchFamily="18" charset="0"/>
            </a:endParaRP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73395" y="0"/>
            <a:ext cx="2918603" cy="614702"/>
          </a:xfrm>
          <a:prstGeom prst="rect">
            <a:avLst/>
          </a:prstGeom>
          <a:ln>
            <a:solidFill>
              <a:srgbClr val="03428B"/>
            </a:solidFill>
          </a:ln>
        </p:spPr>
      </p:pic>
    </p:spTree>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E28E1B3-4BBC-4C75-BEC7-DFCBF3B61F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5273F7-A5AE-488E-A08F-E82A33A40B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876"/>
            <a:ext cx="12188296" cy="6853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r>
              <a:rPr lang="en-US" altLang="zh-CN" dirty="0"/>
              <a:t>Text</a:t>
            </a:r>
            <a:endParaRPr lang="zh-CN" altLang="en-US" dirty="0"/>
          </a:p>
          <a:p>
            <a:pPr lvl="1"/>
            <a:r>
              <a:rPr lang="zh-CN" altLang="en-US" dirty="0"/>
              <a:t>第二级</a:t>
            </a:r>
            <a:r>
              <a:rPr lang="en-US" altLang="zh-CN" dirty="0"/>
              <a:t>Text</a:t>
            </a:r>
            <a:endParaRPr lang="zh-CN" altLang="en-US" dirty="0"/>
          </a:p>
          <a:p>
            <a:pPr marL="857250" marR="0" lvl="2"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defRPr/>
            </a:pPr>
            <a:r>
              <a:rPr lang="zh-CN" altLang="en-US" dirty="0"/>
              <a:t>第三级</a:t>
            </a:r>
            <a:r>
              <a:rPr lang="en-US" altLang="zh-CN" dirty="0"/>
              <a:t>Text</a:t>
            </a:r>
            <a:endParaRPr lang="zh-CN" altLang="en-US" dirty="0"/>
          </a:p>
          <a:p>
            <a:pPr marL="1200150" marR="0" lvl="3"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defRPr/>
            </a:pPr>
            <a:r>
              <a:rPr lang="zh-CN" altLang="en-US" dirty="0"/>
              <a:t>第四级</a:t>
            </a:r>
            <a:r>
              <a:rPr lang="en-US" altLang="zh-CN" dirty="0"/>
              <a:t>Text</a:t>
            </a:r>
            <a:endParaRPr lang="zh-CN" altLang="en-US" dirty="0"/>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defRPr/>
            </a:pPr>
            <a:r>
              <a:rPr lang="zh-CN" altLang="en-US" dirty="0"/>
              <a:t>第五级</a:t>
            </a:r>
            <a:r>
              <a:rPr lang="en-US" altLang="zh-CN" dirty="0"/>
              <a:t>Text</a:t>
            </a:r>
            <a:endParaRPr lang="zh-CN" altLang="en-US" dirty="0"/>
          </a:p>
          <a:p>
            <a:pPr lvl="5"/>
            <a:r>
              <a:rPr lang="zh-CN" altLang="en-US" dirty="0"/>
              <a:t>第六级</a:t>
            </a:r>
            <a:r>
              <a:rPr lang="en-US" altLang="zh-CN" dirty="0"/>
              <a:t>Text</a:t>
            </a:r>
            <a:endParaRPr lang="en-US" altLang="zh-CN" dirty="0"/>
          </a:p>
          <a:p>
            <a:pPr lvl="6"/>
            <a:r>
              <a:rPr lang="zh-CN" altLang="en-US" dirty="0"/>
              <a:t>第七级</a:t>
            </a:r>
            <a:r>
              <a:rPr lang="en-US" altLang="zh-CN" dirty="0"/>
              <a:t>Text</a:t>
            </a:r>
            <a:endParaRPr lang="en-US" altLang="zh-CN" dirty="0"/>
          </a:p>
          <a:p>
            <a:pPr lvl="6"/>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baseline="0">
                <a:solidFill>
                  <a:schemeClr val="tx1">
                    <a:tint val="75000"/>
                  </a:schemeClr>
                </a:solidFill>
                <a:latin typeface="+mj-lt"/>
                <a:ea typeface="+mj-ea"/>
              </a:defRPr>
            </a:lvl1pPr>
          </a:lstStyle>
          <a:p>
            <a:fld id="{27DB661C-8A31-440F-8649-A4B43DF44A89}" type="datetimeFigureOut">
              <a:rPr lang="zh-CN" altLang="en-US" smtClean="0"/>
            </a:fld>
            <a:endParaRPr lang="zh-CN" alt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r">
              <a:defRPr sz="900" baseline="0">
                <a:solidFill>
                  <a:schemeClr val="tx1">
                    <a:tint val="75000"/>
                  </a:schemeClr>
                </a:solidFill>
                <a:latin typeface="+mj-lt"/>
                <a:ea typeface="+mj-ea"/>
              </a:defRPr>
            </a:lvl1pPr>
          </a:lstStyle>
          <a:p>
            <a:endParaRPr lang="zh-CN" alt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baseline="0">
                <a:solidFill>
                  <a:schemeClr val="tx1">
                    <a:tint val="75000"/>
                  </a:schemeClr>
                </a:solidFill>
                <a:latin typeface="+mj-lt"/>
                <a:ea typeface="+mj-ea"/>
              </a:defRPr>
            </a:lvl1pPr>
          </a:lstStyle>
          <a:p>
            <a:fld id="{0385D55A-2931-4E4E-A73A-D1135D6BBFF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685800" rtl="0" eaLnBrk="1" latinLnBrk="0" hangingPunct="1">
        <a:lnSpc>
          <a:spcPct val="90000"/>
        </a:lnSpc>
        <a:spcBef>
          <a:spcPct val="0"/>
        </a:spcBef>
        <a:buNone/>
        <a:defRPr sz="3000" b="1" i="0" kern="1200" baseline="0">
          <a:solidFill>
            <a:schemeClr val="tx1"/>
          </a:solidFill>
          <a:latin typeface="Arial" panose="020B0604020202020204" pitchFamily="34" charset="0"/>
          <a:ea typeface="黑体" panose="02010609060101010101" pitchFamily="49" charset="-122"/>
          <a:cs typeface="+mj-cs"/>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1800" b="1" kern="1200" baseline="0">
          <a:solidFill>
            <a:schemeClr val="tx1"/>
          </a:solidFill>
          <a:latin typeface="Garamond" panose="02020404030301010803" pitchFamily="18" charset="0"/>
          <a:ea typeface="华文细黑" panose="02010600040101010101" pitchFamily="2" charset="-122"/>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1500" kern="1200" baseline="0">
          <a:solidFill>
            <a:schemeClr val="tx1"/>
          </a:solidFill>
          <a:latin typeface="+mn-lt"/>
          <a:ea typeface="+mn-ea"/>
          <a:cs typeface="+mn-cs"/>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defRPr sz="1350" kern="1200" baseline="0">
          <a:solidFill>
            <a:schemeClr val="tx1"/>
          </a:solidFill>
          <a:latin typeface="+mn-lt"/>
          <a:ea typeface="+mn-ea"/>
          <a:cs typeface="+mn-cs"/>
        </a:defRPr>
      </a:lvl3pPr>
      <a:lvl4pPr marL="12001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defRPr sz="1350" kern="1200" baseline="0">
          <a:solidFill>
            <a:schemeClr val="tx1"/>
          </a:solidFill>
          <a:latin typeface="+mn-lt"/>
          <a:ea typeface="+mn-ea"/>
          <a:cs typeface="+mn-cs"/>
        </a:defRPr>
      </a:lvl4pPr>
      <a:lvl5pPr marL="15430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defRPr sz="1200" kern="1200" baseline="0">
          <a:solidFill>
            <a:schemeClr val="tx1"/>
          </a:solidFill>
          <a:latin typeface="+mn-lt"/>
          <a:ea typeface="+mn-ea"/>
          <a:cs typeface="+mn-cs"/>
        </a:defRPr>
      </a:lvl5pPr>
      <a:lvl6pPr marL="1885950" indent="-171450" algn="l" defTabSz="685800" rtl="0" eaLnBrk="1" latinLnBrk="0" hangingPunct="1">
        <a:lnSpc>
          <a:spcPct val="100000"/>
        </a:lnSpc>
        <a:spcBef>
          <a:spcPts val="375"/>
        </a:spcBef>
        <a:buFont typeface="Arial" panose="020B0604020202020204" pitchFamily="34" charset="0"/>
        <a:buChar char="•"/>
        <a:defRPr sz="1200" kern="1200" baseline="0">
          <a:solidFill>
            <a:schemeClr val="tx1"/>
          </a:solidFill>
          <a:latin typeface="+mn-lt"/>
          <a:ea typeface="+mn-ea"/>
          <a:cs typeface="+mn-cs"/>
        </a:defRPr>
      </a:lvl6pPr>
      <a:lvl7pPr marL="2228850" indent="-171450" algn="l" defTabSz="685800" rtl="0" eaLnBrk="1" latinLnBrk="0" hangingPunct="1">
        <a:lnSpc>
          <a:spcPct val="100000"/>
        </a:lnSpc>
        <a:spcBef>
          <a:spcPts val="375"/>
        </a:spcBef>
        <a:buFont typeface="Arial" panose="020B0604020202020204" pitchFamily="34" charset="0"/>
        <a:buChar char="•"/>
        <a:defRPr sz="1200" kern="1200" baseline="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8E1B3-4BBC-4C75-BEC7-DFCBF3B61FF0}" type="datetimeFigureOut">
              <a:rPr lang="zh-CN" altLang="en-US" smtClean="0"/>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273F7-A5AE-488E-A08F-E82A33A40B51}" type="slidenum">
              <a:rPr lang="zh-CN" altLang="en-US" smtClean="0"/>
            </a:fld>
            <a:endParaRPr lang="zh-CN" altLang="en-US"/>
          </a:p>
        </p:txBody>
      </p:sp>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39891" y="0"/>
            <a:ext cx="3352109" cy="864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83.xml"/><Relationship Id="rId2" Type="http://schemas.openxmlformats.org/officeDocument/2006/relationships/image" Target="../media/image20.png"/><Relationship Id="rId1" Type="http://schemas.openxmlformats.org/officeDocument/2006/relationships/tags" Target="../tags/tag82.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24.png"/><Relationship Id="rId5" Type="http://schemas.openxmlformats.org/officeDocument/2006/relationships/tags" Target="../tags/tag86.xml"/><Relationship Id="rId4" Type="http://schemas.openxmlformats.org/officeDocument/2006/relationships/image" Target="../media/image23.png"/><Relationship Id="rId3" Type="http://schemas.openxmlformats.org/officeDocument/2006/relationships/tags" Target="../tags/tag85.xml"/><Relationship Id="rId2" Type="http://schemas.openxmlformats.org/officeDocument/2006/relationships/image" Target="../media/image20.png"/><Relationship Id="rId10" Type="http://schemas.openxmlformats.org/officeDocument/2006/relationships/notesSlide" Target="../notesSlides/notesSlide12.xml"/><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93.xml"/><Relationship Id="rId7" Type="http://schemas.openxmlformats.org/officeDocument/2006/relationships/image" Target="../media/image27.png"/><Relationship Id="rId6" Type="http://schemas.openxmlformats.org/officeDocument/2006/relationships/tags" Target="../tags/tag92.xml"/><Relationship Id="rId5" Type="http://schemas.openxmlformats.org/officeDocument/2006/relationships/image" Target="../media/image26.png"/><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25.png"/><Relationship Id="rId15" Type="http://schemas.openxmlformats.org/officeDocument/2006/relationships/notesSlide" Target="../notesSlides/notesSlide14.xml"/><Relationship Id="rId14" Type="http://schemas.openxmlformats.org/officeDocument/2006/relationships/slideLayout" Target="../slideLayouts/slideLayout2.xml"/><Relationship Id="rId13" Type="http://schemas.openxmlformats.org/officeDocument/2006/relationships/image" Target="../media/image30.png"/><Relationship Id="rId12" Type="http://schemas.openxmlformats.org/officeDocument/2006/relationships/tags" Target="../tags/tag95.xml"/><Relationship Id="rId11" Type="http://schemas.openxmlformats.org/officeDocument/2006/relationships/image" Target="../media/image29.png"/><Relationship Id="rId10" Type="http://schemas.openxmlformats.org/officeDocument/2006/relationships/tags" Target="../tags/tag94.xml"/><Relationship Id="rId1" Type="http://schemas.openxmlformats.org/officeDocument/2006/relationships/tags" Target="../tags/tag89.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33.png"/><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media/image32.png"/><Relationship Id="rId3" Type="http://schemas.openxmlformats.org/officeDocument/2006/relationships/tags" Target="../tags/tag97.xml"/><Relationship Id="rId2" Type="http://schemas.openxmlformats.org/officeDocument/2006/relationships/image" Target="../media/image31.png"/><Relationship Id="rId1" Type="http://schemas.openxmlformats.org/officeDocument/2006/relationships/tags" Target="../tags/tag96.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35.png"/><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image" Target="../media/image34.png"/><Relationship Id="rId2" Type="http://schemas.openxmlformats.org/officeDocument/2006/relationships/tags" Target="../tags/tag101.xml"/><Relationship Id="rId1" Type="http://schemas.openxmlformats.org/officeDocument/2006/relationships/tags" Target="../tags/tag10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image" Target="../media/image37.png"/><Relationship Id="rId3" Type="http://schemas.openxmlformats.org/officeDocument/2006/relationships/tags" Target="../tags/tag106.xml"/><Relationship Id="rId2" Type="http://schemas.openxmlformats.org/officeDocument/2006/relationships/image" Target="../media/image36.png"/><Relationship Id="rId1" Type="http://schemas.openxmlformats.org/officeDocument/2006/relationships/tags" Target="../tags/tag105.xml"/></Relationships>
</file>

<file path=ppt/slides/_rels/slide18.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image" Target="../media/image38.png"/><Relationship Id="rId7" Type="http://schemas.openxmlformats.org/officeDocument/2006/relationships/tags" Target="../tags/tag113.xml"/><Relationship Id="rId6" Type="http://schemas.openxmlformats.org/officeDocument/2006/relationships/image" Target="../media/image27.png"/><Relationship Id="rId5" Type="http://schemas.openxmlformats.org/officeDocument/2006/relationships/tags" Target="../tags/tag112.xml"/><Relationship Id="rId4" Type="http://schemas.openxmlformats.org/officeDocument/2006/relationships/image" Target="../media/image26.png"/><Relationship Id="rId3" Type="http://schemas.openxmlformats.org/officeDocument/2006/relationships/tags" Target="../tags/tag111.xml"/><Relationship Id="rId2" Type="http://schemas.openxmlformats.org/officeDocument/2006/relationships/tags" Target="../tags/tag110.xml"/><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tags" Target="../tags/tag115.xml"/><Relationship Id="rId1" Type="http://schemas.openxmlformats.org/officeDocument/2006/relationships/tags" Target="../tags/tag109.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39.png"/><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image" Target="../media/image26.png"/><Relationship Id="rId3" Type="http://schemas.openxmlformats.org/officeDocument/2006/relationships/tags" Target="../tags/tag117.xml"/><Relationship Id="rId2" Type="http://schemas.openxmlformats.org/officeDocument/2006/relationships/image" Target="../media/image27.png"/><Relationship Id="rId1" Type="http://schemas.openxmlformats.org/officeDocument/2006/relationships/tags" Target="../tags/tag1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26.png"/><Relationship Id="rId1" Type="http://schemas.openxmlformats.org/officeDocument/2006/relationships/tags" Target="../tags/tag1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22.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128.xml"/><Relationship Id="rId7" Type="http://schemas.openxmlformats.org/officeDocument/2006/relationships/image" Target="../media/image39.png"/><Relationship Id="rId6" Type="http://schemas.openxmlformats.org/officeDocument/2006/relationships/tags" Target="../tags/tag127.xml"/><Relationship Id="rId5" Type="http://schemas.openxmlformats.org/officeDocument/2006/relationships/image" Target="../media/image38.png"/><Relationship Id="rId4" Type="http://schemas.openxmlformats.org/officeDocument/2006/relationships/tags" Target="../tags/tag126.xml"/><Relationship Id="rId3" Type="http://schemas.openxmlformats.org/officeDocument/2006/relationships/image" Target="../media/image41.png"/><Relationship Id="rId2" Type="http://schemas.openxmlformats.org/officeDocument/2006/relationships/tags" Target="../tags/tag125.xml"/><Relationship Id="rId11" Type="http://schemas.openxmlformats.org/officeDocument/2006/relationships/notesSlide" Target="../notesSlides/notesSlide22.xml"/><Relationship Id="rId10" Type="http://schemas.openxmlformats.org/officeDocument/2006/relationships/slideLayout" Target="../slideLayouts/slideLayout2.xml"/><Relationship Id="rId1" Type="http://schemas.openxmlformats.org/officeDocument/2006/relationships/tags" Target="../tags/tag1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43.png"/><Relationship Id="rId7" Type="http://schemas.openxmlformats.org/officeDocument/2006/relationships/tags" Target="../tags/tag132.xml"/><Relationship Id="rId6" Type="http://schemas.openxmlformats.org/officeDocument/2006/relationships/image" Target="../media/image42.png"/><Relationship Id="rId5" Type="http://schemas.openxmlformats.org/officeDocument/2006/relationships/tags" Target="../tags/tag131.xml"/><Relationship Id="rId4" Type="http://schemas.openxmlformats.org/officeDocument/2006/relationships/image" Target="../media/image27.png"/><Relationship Id="rId3" Type="http://schemas.openxmlformats.org/officeDocument/2006/relationships/tags" Target="../tags/tag130.xml"/><Relationship Id="rId2" Type="http://schemas.openxmlformats.org/officeDocument/2006/relationships/image" Target="../media/image26.png"/><Relationship Id="rId12" Type="http://schemas.openxmlformats.org/officeDocument/2006/relationships/notesSlide" Target="../notesSlides/notesSlide24.xml"/><Relationship Id="rId11" Type="http://schemas.openxmlformats.org/officeDocument/2006/relationships/slideLayout" Target="../slideLayouts/slideLayout2.xml"/><Relationship Id="rId10" Type="http://schemas.openxmlformats.org/officeDocument/2006/relationships/image" Target="../media/image44.png"/><Relationship Id="rId1" Type="http://schemas.openxmlformats.org/officeDocument/2006/relationships/tags" Target="../tags/tag129.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tags" Target="../tags/tag137.xml"/><Relationship Id="rId5" Type="http://schemas.openxmlformats.org/officeDocument/2006/relationships/image" Target="../media/image46.png"/><Relationship Id="rId4" Type="http://schemas.openxmlformats.org/officeDocument/2006/relationships/tags" Target="../tags/tag136.xml"/><Relationship Id="rId3" Type="http://schemas.openxmlformats.org/officeDocument/2006/relationships/image" Target="../media/image45.png"/><Relationship Id="rId2" Type="http://schemas.openxmlformats.org/officeDocument/2006/relationships/tags" Target="../tags/tag135.xml"/><Relationship Id="rId1" Type="http://schemas.openxmlformats.org/officeDocument/2006/relationships/tags" Target="../tags/tag134.xml"/></Relationships>
</file>

<file path=ppt/slides/_rels/slide26.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142.xml"/><Relationship Id="rId7" Type="http://schemas.openxmlformats.org/officeDocument/2006/relationships/image" Target="../media/image48.png"/><Relationship Id="rId6" Type="http://schemas.openxmlformats.org/officeDocument/2006/relationships/tags" Target="../tags/tag141.xml"/><Relationship Id="rId5" Type="http://schemas.openxmlformats.org/officeDocument/2006/relationships/image" Target="../media/image47.png"/><Relationship Id="rId4" Type="http://schemas.openxmlformats.org/officeDocument/2006/relationships/tags" Target="../tags/tag140.xml"/><Relationship Id="rId3" Type="http://schemas.openxmlformats.org/officeDocument/2006/relationships/image" Target="../media/image42.png"/><Relationship Id="rId2" Type="http://schemas.openxmlformats.org/officeDocument/2006/relationships/tags" Target="../tags/tag139.xml"/><Relationship Id="rId11" Type="http://schemas.openxmlformats.org/officeDocument/2006/relationships/notesSlide" Target="../notesSlides/notesSlide26.xml"/><Relationship Id="rId10" Type="http://schemas.openxmlformats.org/officeDocument/2006/relationships/slideLayout" Target="../slideLayouts/slideLayout2.xml"/><Relationship Id="rId1" Type="http://schemas.openxmlformats.org/officeDocument/2006/relationships/tags" Target="../tags/tag13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14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image" Target="../media/image53.png"/><Relationship Id="rId7" Type="http://schemas.openxmlformats.org/officeDocument/2006/relationships/tags" Target="../tags/tag149.xml"/><Relationship Id="rId6" Type="http://schemas.openxmlformats.org/officeDocument/2006/relationships/image" Target="../media/image52.png"/><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51.png"/><Relationship Id="rId12" Type="http://schemas.openxmlformats.org/officeDocument/2006/relationships/notesSlide" Target="../notesSlides/notesSlide30.xml"/><Relationship Id="rId11" Type="http://schemas.openxmlformats.org/officeDocument/2006/relationships/slideLayout" Target="../slideLayouts/slideLayout2.xml"/><Relationship Id="rId10" Type="http://schemas.openxmlformats.org/officeDocument/2006/relationships/image" Target="../media/image54.png"/><Relationship Id="rId1" Type="http://schemas.openxmlformats.org/officeDocument/2006/relationships/tags" Target="../tags/tag145.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tags" Target="../tags/tag152.xml"/><Relationship Id="rId1" Type="http://schemas.openxmlformats.org/officeDocument/2006/relationships/tags" Target="../tags/tag1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image" Target="../media/image5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7.png"/><Relationship Id="rId7" Type="http://schemas.openxmlformats.org/officeDocument/2006/relationships/tags" Target="../tags/tag67.xml"/><Relationship Id="rId6" Type="http://schemas.openxmlformats.org/officeDocument/2006/relationships/image" Target="../media/image6.png"/><Relationship Id="rId5" Type="http://schemas.openxmlformats.org/officeDocument/2006/relationships/tags" Target="../tags/tag66.xml"/><Relationship Id="rId4" Type="http://schemas.openxmlformats.org/officeDocument/2006/relationships/image" Target="../media/image5.png"/><Relationship Id="rId3" Type="http://schemas.openxmlformats.org/officeDocument/2006/relationships/tags" Target="../tags/tag65.xml"/><Relationship Id="rId2" Type="http://schemas.openxmlformats.org/officeDocument/2006/relationships/image" Target="../media/image4.png"/><Relationship Id="rId14" Type="http://schemas.openxmlformats.org/officeDocument/2006/relationships/notesSlide" Target="../notesSlides/notesSlide7.xml"/><Relationship Id="rId13" Type="http://schemas.openxmlformats.org/officeDocument/2006/relationships/slideLayout" Target="../slideLayouts/slideLayout2.xml"/><Relationship Id="rId12" Type="http://schemas.openxmlformats.org/officeDocument/2006/relationships/image" Target="../media/image9.png"/><Relationship Id="rId11" Type="http://schemas.openxmlformats.org/officeDocument/2006/relationships/tags" Target="../tags/tag69.xml"/><Relationship Id="rId10" Type="http://schemas.openxmlformats.org/officeDocument/2006/relationships/image" Target="../media/image8.png"/><Relationship Id="rId1" Type="http://schemas.openxmlformats.org/officeDocument/2006/relationships/tags" Target="../tags/tag6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tags" Target="../tags/tag71.xml"/><Relationship Id="rId2" Type="http://schemas.openxmlformats.org/officeDocument/2006/relationships/image" Target="../media/image10.png"/><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image" Target="../media/image15.png"/><Relationship Id="rId7" Type="http://schemas.openxmlformats.org/officeDocument/2006/relationships/tags" Target="../tags/tag75.xml"/><Relationship Id="rId6" Type="http://schemas.openxmlformats.org/officeDocument/2006/relationships/image" Target="../media/image14.png"/><Relationship Id="rId5" Type="http://schemas.openxmlformats.org/officeDocument/2006/relationships/tags" Target="../tags/tag74.xml"/><Relationship Id="rId4" Type="http://schemas.openxmlformats.org/officeDocument/2006/relationships/image" Target="../media/image13.png"/><Relationship Id="rId3" Type="http://schemas.openxmlformats.org/officeDocument/2006/relationships/tags" Target="../tags/tag73.xml"/><Relationship Id="rId20" Type="http://schemas.openxmlformats.org/officeDocument/2006/relationships/notesSlide" Target="../notesSlides/notesSlide9.xml"/><Relationship Id="rId2" Type="http://schemas.openxmlformats.org/officeDocument/2006/relationships/image" Target="../media/image12.png"/><Relationship Id="rId19" Type="http://schemas.openxmlformats.org/officeDocument/2006/relationships/slideLayout" Target="../slideLayouts/slideLayout2.xml"/><Relationship Id="rId18" Type="http://schemas.openxmlformats.org/officeDocument/2006/relationships/image" Target="../media/image19.png"/><Relationship Id="rId17" Type="http://schemas.openxmlformats.org/officeDocument/2006/relationships/tags" Target="../tags/tag81.xml"/><Relationship Id="rId16" Type="http://schemas.openxmlformats.org/officeDocument/2006/relationships/image" Target="../media/image18.png"/><Relationship Id="rId15" Type="http://schemas.openxmlformats.org/officeDocument/2006/relationships/tags" Target="../tags/tag80.xml"/><Relationship Id="rId14" Type="http://schemas.openxmlformats.org/officeDocument/2006/relationships/image" Target="../media/image17.png"/><Relationship Id="rId13" Type="http://schemas.openxmlformats.org/officeDocument/2006/relationships/tags" Target="../tags/tag79.xml"/><Relationship Id="rId12" Type="http://schemas.openxmlformats.org/officeDocument/2006/relationships/image" Target="../media/image16.png"/><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标题 1"/>
          <p:cNvSpPr>
            <a:spLocks noGrp="1"/>
          </p:cNvSpPr>
          <p:nvPr>
            <p:ph type="ctrTitle"/>
          </p:nvPr>
        </p:nvSpPr>
        <p:spPr>
          <a:xfrm>
            <a:off x="493462" y="1878280"/>
            <a:ext cx="11328400" cy="1847332"/>
          </a:xfrm>
        </p:spPr>
        <p:txBody>
          <a:bodyPr>
            <a:noAutofit/>
          </a:bodyPr>
          <a:lstStyle/>
          <a:p>
            <a:r>
              <a:rPr lang="zh-CN" altLang="en-US" sz="3200" kern="2200" dirty="0">
                <a:latin typeface="等线" panose="02010600030101010101" pitchFamily="2" charset="-122"/>
                <a:ea typeface="等线" panose="02010600030101010101" pitchFamily="2" charset="-122"/>
              </a:rPr>
              <a:t>使用</a:t>
            </a:r>
            <a:r>
              <a:rPr lang="en-US" altLang="zh-CN" sz="3200" kern="2200" dirty="0">
                <a:latin typeface="等线" panose="02010600030101010101" pitchFamily="2" charset="-122"/>
                <a:ea typeface="等线" panose="02010600030101010101" pitchFamily="2" charset="-122"/>
              </a:rPr>
              <a:t>LSTM</a:t>
            </a:r>
            <a:r>
              <a:rPr lang="zh-CN" altLang="en-US" sz="3200" kern="2200" dirty="0">
                <a:latin typeface="等线" panose="02010600030101010101" pitchFamily="2" charset="-122"/>
                <a:ea typeface="等线" panose="02010600030101010101" pitchFamily="2" charset="-122"/>
              </a:rPr>
              <a:t>神经网络的预测性业务流程监控</a:t>
            </a:r>
            <a:br>
              <a:rPr lang="zh-CN" altLang="zh-CN" sz="1800" b="1" kern="2200" dirty="0">
                <a:effectLst/>
                <a:latin typeface="等线" panose="02010600030101010101" pitchFamily="2" charset="-122"/>
                <a:ea typeface="等线" panose="02010600030101010101" pitchFamily="2" charset="-122"/>
              </a:rPr>
            </a:br>
            <a:b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br>
            <a:endParaRPr kumimoji="1" lang="zh-CN" altLang="en-US" sz="3200" dirty="0">
              <a:latin typeface="Century Schoolbook" panose="02040604050505020304" pitchFamily="18" charset="0"/>
            </a:endParaRPr>
          </a:p>
        </p:txBody>
      </p:sp>
      <p:sp>
        <p:nvSpPr>
          <p:cNvPr id="3" name="文本框 2"/>
          <p:cNvSpPr txBox="1"/>
          <p:nvPr/>
        </p:nvSpPr>
        <p:spPr>
          <a:xfrm>
            <a:off x="7252074" y="5467541"/>
            <a:ext cx="6920752" cy="1322070"/>
          </a:xfrm>
          <a:prstGeom prst="rect">
            <a:avLst/>
          </a:prstGeom>
          <a:noFill/>
        </p:spPr>
        <p:txBody>
          <a:bodyPr wrap="square" rtlCol="0">
            <a:spAutoFit/>
          </a:bodyPr>
          <a:lstStyle/>
          <a:p>
            <a:r>
              <a:rPr lang="zh-CN" altLang="en-US" dirty="0"/>
              <a:t>汇报人：聂雅梅</a:t>
            </a:r>
            <a:endParaRPr lang="en-US" altLang="zh-CN" dirty="0"/>
          </a:p>
          <a:p>
            <a:endParaRPr lang="en-US" altLang="zh-CN" dirty="0"/>
          </a:p>
          <a:p>
            <a:r>
              <a:rPr lang="en-US" altLang="zh-CN" dirty="0"/>
              <a:t>2023.04.27</a:t>
            </a:r>
            <a:endParaRPr lang="en-US" altLang="zh-CN" dirty="0"/>
          </a:p>
          <a:p>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3116580" y="4104640"/>
            <a:ext cx="5958840" cy="1874520"/>
          </a:xfrm>
          <a:prstGeom prst="rect">
            <a:avLst/>
          </a:prstGeom>
        </p:spPr>
      </p:pic>
    </p:spTree>
  </p:cSld>
  <p:clrMapOvr>
    <a:masterClrMapping/>
  </p:clrMapOvr>
  <p:transition advClick="0" advTm="1551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背景知识</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zh-CN" altLang="en-US" sz="2000">
                <a:latin typeface="Times New Roman" panose="02020603050405020304" pitchFamily="18" charset="0"/>
                <a:ea typeface="隶书" pitchFamily="49" charset="-122"/>
                <a:cs typeface="+mn-cs"/>
              </a:rPr>
              <a:t>                       </a:t>
            </a:r>
            <a:endParaRPr lang="zh-CN" altLang="en-US" sz="2000">
              <a:latin typeface="Times New Roman" panose="02020603050405020304" pitchFamily="18" charset="0"/>
              <a:ea typeface="隶书" pitchFamily="49" charset="-122"/>
              <a:cs typeface="+mn-cs"/>
            </a:endParaRPr>
          </a:p>
          <a:p>
            <a:pPr marL="685800" lvl="2" indent="0" algn="just">
              <a:buNone/>
            </a:pPr>
            <a:endParaRPr lang="zh-CN" altLang="en-US" sz="2000">
              <a:latin typeface="Times New Roman" panose="02020603050405020304" pitchFamily="18" charset="0"/>
              <a:ea typeface="隶书" pitchFamily="49" charset="-122"/>
              <a:cs typeface="+mn-cs"/>
            </a:endParaRPr>
          </a:p>
          <a:p>
            <a:pPr marL="685800" lvl="2" indent="0" algn="just">
              <a:buNone/>
            </a:pPr>
            <a:endParaRPr lang="zh-CN" altLang="en-US" sz="2000">
              <a:latin typeface="Times New Roman" panose="02020603050405020304" pitchFamily="18" charset="0"/>
              <a:ea typeface="隶书" pitchFamily="49" charset="-122"/>
              <a:cs typeface="+mn-cs"/>
            </a:endParaRPr>
          </a:p>
          <a:p>
            <a:pPr marL="685800" lvl="2" indent="0" algn="just">
              <a:buNone/>
            </a:pPr>
            <a:r>
              <a:rPr lang="zh-CN" altLang="en-US" sz="2000">
                <a:latin typeface="Times New Roman" panose="02020603050405020304" pitchFamily="18" charset="0"/>
                <a:ea typeface="隶书" pitchFamily="49" charset="-122"/>
                <a:cs typeface="+mn-cs"/>
              </a:rPr>
              <a:t>        </a:t>
            </a:r>
            <a:endParaRPr lang="en-US" altLang="zh-CN" sz="2000" dirty="0"/>
          </a:p>
        </p:txBody>
      </p:sp>
      <p:sp>
        <p:nvSpPr>
          <p:cNvPr id="7" name="文本框 6"/>
          <p:cNvSpPr txBox="1"/>
          <p:nvPr/>
        </p:nvSpPr>
        <p:spPr>
          <a:xfrm>
            <a:off x="256540" y="835025"/>
            <a:ext cx="11069320" cy="2738120"/>
          </a:xfrm>
          <a:prstGeom prst="rect">
            <a:avLst/>
          </a:prstGeom>
          <a:noFill/>
        </p:spPr>
        <p:txBody>
          <a:bodyPr wrap="square">
            <a:spAutoFit/>
          </a:bodyPr>
          <a:lstStyle/>
          <a:p>
            <a:pPr marL="342900" lvl="1" indent="-342900" algn="just">
              <a:buFont typeface="Wingdings" panose="05000000000000000000" charset="0"/>
              <a:buChar char="l"/>
            </a:pPr>
            <a:r>
              <a:rPr lang="zh-CN" sz="2400" dirty="0">
                <a:latin typeface="微软雅黑" panose="020B0503020204020204" charset="-122"/>
                <a:ea typeface="微软雅黑" panose="020B0503020204020204" charset="-122"/>
              </a:rPr>
              <a:t>神经网络和递归神经网络</a:t>
            </a:r>
            <a:endParaRPr sz="2400" dirty="0">
              <a:latin typeface="微软雅黑" panose="020B0503020204020204" charset="-122"/>
              <a:ea typeface="微软雅黑" panose="020B0503020204020204" charset="-122"/>
            </a:endParaRPr>
          </a:p>
          <a:p>
            <a:pPr marL="0" lvl="1" algn="just"/>
            <a:endParaRPr lang="zh-CN" altLang="en-US" sz="2400" b="0"/>
          </a:p>
          <a:p>
            <a:pPr marL="0" lvl="1" algn="just"/>
            <a:endParaRPr lang="zh-CN" altLang="en-US" sz="2400" b="0"/>
          </a:p>
          <a:p>
            <a:pPr marL="0" lvl="1" algn="just"/>
            <a:r>
              <a:rPr lang="zh-CN" altLang="en-US" sz="2400" b="0"/>
              <a:t> </a:t>
            </a:r>
            <a:r>
              <a:rPr lang="en-US" altLang="zh-CN" sz="2400" b="0"/>
              <a:t>   </a:t>
            </a:r>
            <a:r>
              <a:rPr lang="zh-CN" altLang="en-US" sz="2400" dirty="0">
                <a:solidFill>
                  <a:srgbClr val="0070C0"/>
                </a:solidFill>
                <a:latin typeface="微软雅黑" panose="020B0503020204020204" charset="-122"/>
                <a:ea typeface="微软雅黑" panose="020B0503020204020204" charset="-122"/>
              </a:rPr>
              <a:t>神经网络</a:t>
            </a:r>
            <a:r>
              <a:rPr lang="zh-CN" altLang="en-US" sz="2400" b="0"/>
              <a:t>的组成：一层输入单元、中间的多层（隐藏单元）、一层输出</a:t>
            </a:r>
            <a:r>
              <a:rPr lang="zh-CN" altLang="en-US" sz="2400" b="0"/>
              <a:t>单元</a:t>
            </a:r>
            <a:endParaRPr lang="zh-CN" altLang="en-US" sz="2400" b="0"/>
          </a:p>
          <a:p>
            <a:pPr marL="0" lvl="1" algn="just"/>
            <a:endParaRPr lang="zh-CN" altLang="en-US" sz="2000" b="0">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p:txBody>
      </p:sp>
      <p:sp>
        <p:nvSpPr>
          <p:cNvPr id="4" name="文本框 3"/>
          <p:cNvSpPr txBox="1"/>
          <p:nvPr/>
        </p:nvSpPr>
        <p:spPr>
          <a:xfrm>
            <a:off x="882015" y="3128010"/>
            <a:ext cx="10599420" cy="1630045"/>
          </a:xfrm>
          <a:prstGeom prst="rect">
            <a:avLst/>
          </a:prstGeom>
          <a:noFill/>
        </p:spPr>
        <p:txBody>
          <a:bodyPr wrap="square" rtlCol="0">
            <a:spAutoFit/>
          </a:bodyPr>
          <a:p>
            <a:pPr marL="342900" indent="-342900" algn="l">
              <a:buFont typeface="Wingdings" panose="05000000000000000000" charset="0"/>
              <a:buChar char="l"/>
            </a:pPr>
            <a:r>
              <a:rPr lang="zh-CN" altLang="en-US"/>
              <a:t>每个单元的输出</a:t>
            </a:r>
            <a:r>
              <a:rPr lang="zh-CN" altLang="en-US" b="0"/>
              <a:t>是其输入的</a:t>
            </a:r>
            <a:r>
              <a:rPr lang="zh-CN" altLang="en-US"/>
              <a:t>加权和</a:t>
            </a:r>
            <a:r>
              <a:rPr lang="zh-CN" altLang="en-US" b="0"/>
              <a:t>的函数</a:t>
            </a:r>
            <a:endParaRPr lang="zh-CN" altLang="en-US" b="0"/>
          </a:p>
          <a:p>
            <a:pPr marL="342900" indent="-342900" algn="l">
              <a:buFont typeface="Wingdings" panose="05000000000000000000" charset="0"/>
              <a:buChar char="l"/>
            </a:pPr>
            <a:endParaRPr lang="zh-CN" altLang="en-US"/>
          </a:p>
          <a:p>
            <a:pPr marL="342900" indent="-342900" algn="l">
              <a:buFont typeface="Wingdings" panose="05000000000000000000" charset="0"/>
              <a:buChar char="l"/>
            </a:pPr>
            <a:r>
              <a:rPr lang="zh-CN" altLang="en-US"/>
              <a:t>加权和权重</a:t>
            </a:r>
            <a:r>
              <a:rPr lang="zh-CN" altLang="en-US" b="0"/>
              <a:t>是通过从</a:t>
            </a:r>
            <a:r>
              <a:rPr lang="zh-CN" altLang="en-US"/>
              <a:t>训练数据</a:t>
            </a:r>
            <a:r>
              <a:rPr lang="zh-CN" altLang="en-US" b="0"/>
              <a:t>中基于梯度优化得来的</a:t>
            </a:r>
            <a:endParaRPr lang="zh-CN" altLang="en-US" b="0"/>
          </a:p>
          <a:p>
            <a:pPr marL="342900" indent="-342900" algn="l">
              <a:buFont typeface="Wingdings" panose="05000000000000000000" charset="0"/>
              <a:buChar char="l"/>
            </a:pPr>
            <a:endParaRPr lang="zh-CN" altLang="en-US"/>
          </a:p>
          <a:p>
            <a:pPr marL="342900" indent="-342900" algn="l">
              <a:buFont typeface="Wingdings" panose="05000000000000000000" charset="0"/>
              <a:buChar char="l"/>
            </a:pPr>
            <a:r>
              <a:rPr lang="zh-CN" altLang="en-US"/>
              <a:t>训练数据</a:t>
            </a:r>
            <a:r>
              <a:rPr lang="zh-CN" altLang="en-US" b="0"/>
              <a:t>：示例的输入、对这些示例输入的期望输出组成</a:t>
            </a:r>
            <a:endParaRPr lang="zh-CN" altLang="en-US" b="0"/>
          </a:p>
        </p:txBody>
      </p:sp>
    </p:spTree>
  </p:cSld>
  <p:clrMapOvr>
    <a:masterClrMapping/>
  </p:clrMapOvr>
  <p:transition advClick="0" advTm="39315"/>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背景知识</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zh-CN" altLang="en-US" sz="2000">
                <a:latin typeface="Times New Roman" panose="02020603050405020304" pitchFamily="18" charset="0"/>
                <a:ea typeface="隶书" pitchFamily="49" charset="-122"/>
                <a:cs typeface="+mn-cs"/>
              </a:rPr>
              <a:t>                       </a:t>
            </a:r>
            <a:endParaRPr lang="zh-CN" altLang="en-US" sz="2000">
              <a:latin typeface="Times New Roman" panose="02020603050405020304" pitchFamily="18" charset="0"/>
              <a:ea typeface="隶书" pitchFamily="49" charset="-122"/>
              <a:cs typeface="+mn-cs"/>
            </a:endParaRPr>
          </a:p>
          <a:p>
            <a:pPr marL="685800" lvl="2" indent="0" algn="just">
              <a:buNone/>
            </a:pPr>
            <a:endParaRPr lang="zh-CN" altLang="en-US" sz="2000">
              <a:latin typeface="Times New Roman" panose="02020603050405020304" pitchFamily="18" charset="0"/>
              <a:ea typeface="隶书" pitchFamily="49" charset="-122"/>
              <a:cs typeface="+mn-cs"/>
            </a:endParaRPr>
          </a:p>
          <a:p>
            <a:pPr marL="685800" lvl="2" indent="0" algn="just">
              <a:buNone/>
            </a:pPr>
            <a:endParaRPr lang="zh-CN" altLang="en-US" sz="2000">
              <a:latin typeface="Times New Roman" panose="02020603050405020304" pitchFamily="18" charset="0"/>
              <a:ea typeface="隶书" pitchFamily="49" charset="-122"/>
              <a:cs typeface="+mn-cs"/>
            </a:endParaRPr>
          </a:p>
          <a:p>
            <a:pPr marL="685800" lvl="2" indent="0" algn="just">
              <a:buNone/>
            </a:pPr>
            <a:r>
              <a:rPr lang="zh-CN" altLang="en-US" sz="2000">
                <a:latin typeface="Times New Roman" panose="02020603050405020304" pitchFamily="18" charset="0"/>
                <a:ea typeface="隶书" pitchFamily="49" charset="-122"/>
                <a:cs typeface="+mn-cs"/>
              </a:rPr>
              <a:t>        </a:t>
            </a:r>
            <a:endParaRPr lang="en-US" altLang="zh-CN" sz="2000" dirty="0"/>
          </a:p>
        </p:txBody>
      </p:sp>
      <p:sp>
        <p:nvSpPr>
          <p:cNvPr id="7" name="文本框 6"/>
          <p:cNvSpPr txBox="1"/>
          <p:nvPr/>
        </p:nvSpPr>
        <p:spPr>
          <a:xfrm>
            <a:off x="256540" y="835025"/>
            <a:ext cx="11069320" cy="2738120"/>
          </a:xfrm>
          <a:prstGeom prst="rect">
            <a:avLst/>
          </a:prstGeom>
          <a:noFill/>
        </p:spPr>
        <p:txBody>
          <a:bodyPr wrap="square">
            <a:spAutoFit/>
          </a:bodyPr>
          <a:lstStyle/>
          <a:p>
            <a:pPr marL="342900" lvl="1" indent="-342900" algn="just">
              <a:buFont typeface="Wingdings" panose="05000000000000000000" charset="0"/>
              <a:buChar char="l"/>
            </a:pPr>
            <a:r>
              <a:rPr lang="zh-CN" sz="2400" dirty="0">
                <a:latin typeface="微软雅黑" panose="020B0503020204020204" charset="-122"/>
                <a:ea typeface="微软雅黑" panose="020B0503020204020204" charset="-122"/>
              </a:rPr>
              <a:t>神经网络和递归神经网络</a:t>
            </a:r>
            <a:endParaRPr sz="2400" dirty="0">
              <a:latin typeface="微软雅黑" panose="020B0503020204020204" charset="-122"/>
              <a:ea typeface="微软雅黑" panose="020B0503020204020204" charset="-122"/>
            </a:endParaRPr>
          </a:p>
          <a:p>
            <a:pPr marL="0" lvl="1" algn="just"/>
            <a:endParaRPr lang="zh-CN" altLang="en-US" sz="2400" b="0"/>
          </a:p>
          <a:p>
            <a:pPr marL="0" lvl="1" algn="just"/>
            <a:r>
              <a:rPr lang="zh-CN" altLang="en-US" sz="2400" dirty="0">
                <a:solidFill>
                  <a:srgbClr val="0070C0"/>
                </a:solidFill>
                <a:latin typeface="微软雅黑" panose="020B0503020204020204" charset="-122"/>
                <a:ea typeface="微软雅黑" panose="020B0503020204020204" charset="-122"/>
              </a:rPr>
              <a:t>    递归神经网络（</a:t>
            </a:r>
            <a:r>
              <a:rPr lang="en-US" altLang="zh-CN" sz="2400" dirty="0">
                <a:solidFill>
                  <a:srgbClr val="0070C0"/>
                </a:solidFill>
                <a:latin typeface="微软雅黑" panose="020B0503020204020204" charset="-122"/>
                <a:ea typeface="微软雅黑" panose="020B0503020204020204" charset="-122"/>
              </a:rPr>
              <a:t>RNN</a:t>
            </a:r>
            <a:r>
              <a:rPr lang="en-US" altLang="zh-CN" sz="2400" baseline="-25000" dirty="0">
                <a:solidFill>
                  <a:srgbClr val="0070C0"/>
                </a:solidFill>
                <a:latin typeface="微软雅黑" panose="020B0503020204020204" charset="-122"/>
                <a:ea typeface="微软雅黑" panose="020B0503020204020204" charset="-122"/>
              </a:rPr>
              <a:t>s</a:t>
            </a:r>
            <a:r>
              <a:rPr lang="zh-CN" altLang="en-US" sz="2400" dirty="0">
                <a:solidFill>
                  <a:srgbClr val="0070C0"/>
                </a:solidFill>
                <a:latin typeface="微软雅黑" panose="020B0503020204020204" charset="-122"/>
                <a:ea typeface="微软雅黑" panose="020B0503020204020204" charset="-122"/>
              </a:rPr>
              <a:t>）</a:t>
            </a:r>
            <a:r>
              <a:rPr lang="zh-CN" altLang="en-US" sz="2400" b="0"/>
              <a:t>：一种特殊的神经网络，神经元的连接形成一个有向循环</a:t>
            </a:r>
            <a:endParaRPr lang="zh-CN" altLang="en-US" sz="2400" dirty="0">
              <a:solidFill>
                <a:srgbClr val="0070C0"/>
              </a:solidFill>
              <a:latin typeface="微软雅黑" panose="020B0503020204020204" charset="-122"/>
              <a:ea typeface="微软雅黑" panose="020B0503020204020204" charset="-122"/>
            </a:endParaRPr>
          </a:p>
          <a:p>
            <a:pPr marL="0" lvl="1" algn="just"/>
            <a:endParaRPr lang="zh-CN" altLang="en-US" sz="2000" b="0">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p:txBody>
      </p:sp>
      <p:sp>
        <p:nvSpPr>
          <p:cNvPr id="4" name="文本框 3"/>
          <p:cNvSpPr txBox="1"/>
          <p:nvPr/>
        </p:nvSpPr>
        <p:spPr>
          <a:xfrm>
            <a:off x="882015" y="4149090"/>
            <a:ext cx="10599420" cy="1938020"/>
          </a:xfrm>
          <a:prstGeom prst="rect">
            <a:avLst/>
          </a:prstGeom>
          <a:noFill/>
        </p:spPr>
        <p:txBody>
          <a:bodyPr wrap="square" rtlCol="0">
            <a:spAutoFit/>
          </a:bodyPr>
          <a:p>
            <a:pPr marL="0" indent="0" algn="l">
              <a:buFont typeface="Wingdings" panose="05000000000000000000" charset="0"/>
              <a:buNone/>
            </a:pPr>
            <a:r>
              <a:rPr lang="en-US" altLang="zh-CN" b="0"/>
              <a:t>X</a:t>
            </a:r>
            <a:r>
              <a:rPr lang="en-US" altLang="zh-CN" b="0" baseline="-25000"/>
              <a:t>t    </a:t>
            </a:r>
            <a:r>
              <a:rPr lang="zh-CN" altLang="en-US" b="0"/>
              <a:t>：时间步长</a:t>
            </a:r>
            <a:r>
              <a:rPr lang="en-US" altLang="zh-CN" b="0"/>
              <a:t> </a:t>
            </a:r>
            <a:r>
              <a:rPr lang="zh-CN" altLang="en-US" b="0"/>
              <a:t>t</a:t>
            </a:r>
            <a:r>
              <a:rPr lang="en-US" altLang="zh-CN" b="0"/>
              <a:t> </a:t>
            </a:r>
            <a:r>
              <a:rPr lang="zh-CN" altLang="en-US" b="0"/>
              <a:t>时的输入。</a:t>
            </a:r>
            <a:endParaRPr lang="zh-CN" altLang="en-US" b="0"/>
          </a:p>
          <a:p>
            <a:pPr marL="0" indent="0" algn="l">
              <a:buFont typeface="Wingdings" panose="05000000000000000000" charset="0"/>
              <a:buNone/>
            </a:pPr>
            <a:r>
              <a:rPr lang="en-US" altLang="zh-CN" b="0"/>
              <a:t>S</a:t>
            </a:r>
            <a:r>
              <a:rPr lang="en-US" altLang="zh-CN" b="0" baseline="-25000"/>
              <a:t>t     </a:t>
            </a:r>
            <a:r>
              <a:rPr lang="zh-CN" altLang="en-US" b="0"/>
              <a:t>：时间步长t时的隐藏状态，包含从t之前的所有时间步长中提取的信息。</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r>
              <a:rPr lang="zh-CN" altLang="en-US" b="0"/>
              <a:t>隐藏状态</a:t>
            </a:r>
            <a:r>
              <a:rPr lang="en-US" altLang="zh-CN" b="0"/>
              <a:t>S</a:t>
            </a:r>
            <a:r>
              <a:rPr lang="zh-CN" altLang="en-US" b="0"/>
              <a:t>在每个时间步长后用新输入</a:t>
            </a:r>
            <a:r>
              <a:rPr lang="en-US" altLang="zh-CN" b="0"/>
              <a:t> </a:t>
            </a:r>
            <a:r>
              <a:rPr lang="en-US" altLang="zh-CN" b="0">
                <a:sym typeface="+mn-ea"/>
              </a:rPr>
              <a:t>X</a:t>
            </a:r>
            <a:r>
              <a:rPr lang="en-US" altLang="zh-CN" b="0" baseline="-25000">
                <a:sym typeface="+mn-ea"/>
              </a:rPr>
              <a:t>t  </a:t>
            </a:r>
            <a:r>
              <a:rPr lang="zh-CN" altLang="en-US" b="0"/>
              <a:t>的信息进行更新：</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r>
              <a:rPr lang="en-US" altLang="zh-CN" b="0"/>
              <a:t>O</a:t>
            </a:r>
            <a:r>
              <a:rPr lang="en-US" altLang="zh-CN" b="0" baseline="-25000"/>
              <a:t>t    </a:t>
            </a:r>
            <a:r>
              <a:rPr lang="zh-CN" altLang="en-US" b="0">
                <a:sym typeface="+mn-ea"/>
              </a:rPr>
              <a:t>：步骤</a:t>
            </a:r>
            <a:r>
              <a:rPr lang="en-US" altLang="zh-CN" b="0">
                <a:sym typeface="+mn-ea"/>
              </a:rPr>
              <a:t> t </a:t>
            </a:r>
            <a:r>
              <a:rPr lang="zh-CN" altLang="en-US" b="0">
                <a:sym typeface="+mn-ea"/>
              </a:rPr>
              <a:t>的输出</a:t>
            </a:r>
            <a:endParaRPr lang="zh-CN" altLang="en-US" b="0"/>
          </a:p>
        </p:txBody>
      </p:sp>
      <p:pic>
        <p:nvPicPr>
          <p:cNvPr id="2" name="图片 1"/>
          <p:cNvPicPr>
            <a:picLocks noChangeAspect="1"/>
          </p:cNvPicPr>
          <p:nvPr>
            <p:custDataLst>
              <p:tags r:id="rId1"/>
            </p:custDataLst>
          </p:nvPr>
        </p:nvPicPr>
        <p:blipFill>
          <a:blip r:embed="rId2"/>
          <a:stretch>
            <a:fillRect/>
          </a:stretch>
        </p:blipFill>
        <p:spPr>
          <a:xfrm>
            <a:off x="3248660" y="2160270"/>
            <a:ext cx="4172585" cy="1705610"/>
          </a:xfrm>
          <a:prstGeom prst="rect">
            <a:avLst/>
          </a:prstGeom>
          <a:ln>
            <a:solidFill>
              <a:schemeClr val="accent1"/>
            </a:solidFill>
          </a:ln>
        </p:spPr>
      </p:pic>
      <p:pic>
        <p:nvPicPr>
          <p:cNvPr id="5" name="图片 4"/>
          <p:cNvPicPr>
            <a:picLocks noChangeAspect="1"/>
          </p:cNvPicPr>
          <p:nvPr>
            <p:custDataLst>
              <p:tags r:id="rId3"/>
            </p:custDataLst>
          </p:nvPr>
        </p:nvPicPr>
        <p:blipFill>
          <a:blip r:embed="rId4"/>
          <a:stretch>
            <a:fillRect/>
          </a:stretch>
        </p:blipFill>
        <p:spPr>
          <a:xfrm>
            <a:off x="7900035" y="5016500"/>
            <a:ext cx="3581400" cy="510540"/>
          </a:xfrm>
          <a:prstGeom prst="rect">
            <a:avLst/>
          </a:prstGeom>
          <a:ln>
            <a:solidFill>
              <a:schemeClr val="accent1"/>
            </a:solidFill>
          </a:ln>
        </p:spPr>
      </p:pic>
      <p:pic>
        <p:nvPicPr>
          <p:cNvPr id="9" name="图片 8"/>
          <p:cNvPicPr>
            <a:picLocks noChangeAspect="1"/>
          </p:cNvPicPr>
          <p:nvPr/>
        </p:nvPicPr>
        <p:blipFill>
          <a:blip r:embed="rId5"/>
          <a:stretch>
            <a:fillRect/>
          </a:stretch>
        </p:blipFill>
        <p:spPr>
          <a:xfrm>
            <a:off x="7168515" y="5857875"/>
            <a:ext cx="4312920" cy="670560"/>
          </a:xfrm>
          <a:prstGeom prst="rect">
            <a:avLst/>
          </a:prstGeom>
          <a:ln>
            <a:solidFill>
              <a:schemeClr val="accent1"/>
            </a:solidFill>
          </a:ln>
        </p:spPr>
      </p:pic>
    </p:spTree>
  </p:cSld>
  <p:clrMapOvr>
    <a:masterClrMapping/>
  </p:clrMapOvr>
  <p:transition advClick="0" advTm="393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8182610" y="2110740"/>
            <a:ext cx="3458210" cy="1414145"/>
          </a:xfrm>
          <a:prstGeom prst="rect">
            <a:avLst/>
          </a:prstGeom>
          <a:ln>
            <a:solidFill>
              <a:schemeClr val="accent1"/>
            </a:solidFill>
          </a:ln>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背景知识</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zh-CN" altLang="en-US" sz="2000">
                <a:latin typeface="Times New Roman" panose="02020603050405020304" pitchFamily="18" charset="0"/>
                <a:ea typeface="隶书" pitchFamily="49" charset="-122"/>
                <a:cs typeface="+mn-cs"/>
              </a:rPr>
              <a:t>                       </a:t>
            </a:r>
            <a:endParaRPr lang="zh-CN" altLang="en-US" sz="2000">
              <a:latin typeface="Times New Roman" panose="02020603050405020304" pitchFamily="18" charset="0"/>
              <a:ea typeface="隶书" pitchFamily="49" charset="-122"/>
              <a:cs typeface="+mn-cs"/>
            </a:endParaRPr>
          </a:p>
          <a:p>
            <a:pPr marL="685800" lvl="2" indent="0" algn="just">
              <a:buNone/>
            </a:pPr>
            <a:endParaRPr lang="zh-CN" altLang="en-US" sz="2000">
              <a:latin typeface="Times New Roman" panose="02020603050405020304" pitchFamily="18" charset="0"/>
              <a:ea typeface="隶书" pitchFamily="49" charset="-122"/>
              <a:cs typeface="+mn-cs"/>
            </a:endParaRPr>
          </a:p>
          <a:p>
            <a:pPr marL="685800" lvl="2" indent="0" algn="just">
              <a:buNone/>
            </a:pPr>
            <a:endParaRPr lang="zh-CN" altLang="en-US" sz="2000">
              <a:latin typeface="Times New Roman" panose="02020603050405020304" pitchFamily="18" charset="0"/>
              <a:ea typeface="隶书" pitchFamily="49" charset="-122"/>
              <a:cs typeface="+mn-cs"/>
            </a:endParaRPr>
          </a:p>
          <a:p>
            <a:pPr marL="685800" lvl="2" indent="0" algn="just">
              <a:buNone/>
            </a:pPr>
            <a:r>
              <a:rPr lang="zh-CN" altLang="en-US" sz="2000">
                <a:latin typeface="Times New Roman" panose="02020603050405020304" pitchFamily="18" charset="0"/>
                <a:ea typeface="隶书" pitchFamily="49" charset="-122"/>
                <a:cs typeface="+mn-cs"/>
              </a:rPr>
              <a:t>        </a:t>
            </a:r>
            <a:endParaRPr lang="en-US" altLang="zh-CN" sz="2000" dirty="0"/>
          </a:p>
        </p:txBody>
      </p:sp>
      <p:sp>
        <p:nvSpPr>
          <p:cNvPr id="7" name="文本框 6"/>
          <p:cNvSpPr txBox="1"/>
          <p:nvPr/>
        </p:nvSpPr>
        <p:spPr>
          <a:xfrm>
            <a:off x="256540" y="696595"/>
            <a:ext cx="11069320" cy="1414145"/>
          </a:xfrm>
          <a:prstGeom prst="rect">
            <a:avLst/>
          </a:prstGeom>
          <a:noFill/>
        </p:spPr>
        <p:txBody>
          <a:bodyPr wrap="square">
            <a:noAutofit/>
          </a:bodyPr>
          <a:lstStyle/>
          <a:p>
            <a:pPr marL="342900" lvl="1" indent="-342900" algn="just">
              <a:buFont typeface="Wingdings" panose="05000000000000000000" charset="0"/>
              <a:buChar char="l"/>
            </a:pPr>
            <a:r>
              <a:rPr lang="en-US" sz="2400" dirty="0">
                <a:latin typeface="微软雅黑" panose="020B0503020204020204" charset="-122"/>
                <a:ea typeface="微软雅黑" panose="020B0503020204020204" charset="-122"/>
              </a:rPr>
              <a:t>LSTM</a:t>
            </a:r>
            <a:endParaRPr sz="2400" dirty="0">
              <a:latin typeface="微软雅黑" panose="020B0503020204020204" charset="-122"/>
              <a:ea typeface="微软雅黑" panose="020B0503020204020204" charset="-122"/>
            </a:endParaRPr>
          </a:p>
          <a:p>
            <a:pPr marL="0" lvl="1" algn="just"/>
            <a:endParaRPr lang="zh-CN" altLang="en-US" sz="2400" b="0"/>
          </a:p>
          <a:p>
            <a:pPr marL="0" lvl="1" algn="just"/>
            <a:r>
              <a:rPr lang="zh-CN" altLang="en-US" sz="2400" dirty="0">
                <a:solidFill>
                  <a:srgbClr val="0070C0"/>
                </a:solidFill>
                <a:latin typeface="微软雅黑" panose="020B0503020204020204" charset="-122"/>
                <a:ea typeface="微软雅黑" panose="020B0503020204020204" charset="-122"/>
              </a:rPr>
              <a:t>    </a:t>
            </a:r>
            <a:r>
              <a:rPr lang="en-US" altLang="zh-CN" sz="2400" dirty="0">
                <a:solidFill>
                  <a:srgbClr val="0070C0"/>
                </a:solidFill>
                <a:latin typeface="微软雅黑" panose="020B0503020204020204" charset="-122"/>
                <a:ea typeface="微软雅黑" panose="020B0503020204020204" charset="-122"/>
              </a:rPr>
              <a:t>LSTM</a:t>
            </a:r>
            <a:r>
              <a:rPr lang="zh-CN" altLang="en-US" sz="2400" dirty="0">
                <a:solidFill>
                  <a:srgbClr val="0070C0"/>
                </a:solidFill>
                <a:latin typeface="微软雅黑" panose="020B0503020204020204" charset="-122"/>
                <a:ea typeface="微软雅黑" panose="020B0503020204020204" charset="-122"/>
              </a:rPr>
              <a:t>（长短期记忆神经网络）</a:t>
            </a:r>
            <a:r>
              <a:rPr lang="zh-CN" altLang="en-US" sz="2400" b="0"/>
              <a:t>：一种特殊的递归</a:t>
            </a:r>
            <a:r>
              <a:rPr lang="zh-CN" altLang="en-US" sz="2400" b="0"/>
              <a:t>神经网络</a:t>
            </a:r>
            <a:endParaRPr lang="zh-CN" altLang="en-US" sz="2400" dirty="0">
              <a:solidFill>
                <a:srgbClr val="0070C0"/>
              </a:solidFill>
              <a:latin typeface="微软雅黑" panose="020B0503020204020204" charset="-122"/>
              <a:ea typeface="微软雅黑" panose="020B0503020204020204" charset="-122"/>
            </a:endParaRPr>
          </a:p>
          <a:p>
            <a:pPr marL="0" lvl="1" algn="just"/>
            <a:endParaRPr lang="zh-CN" altLang="en-US" sz="2000" b="0">
              <a:sym typeface="+mn-ea"/>
            </a:endParaRPr>
          </a:p>
          <a:p>
            <a:pPr marL="0" lvl="1" algn="just"/>
            <a:endParaRPr lang="zh-CN" altLang="en-US" sz="2800" b="0" dirty="0">
              <a:latin typeface="微软雅黑" panose="020B0503020204020204" charset="-122"/>
              <a:ea typeface="微软雅黑" panose="020B0503020204020204" charset="-122"/>
              <a:sym typeface="+mn-ea"/>
            </a:endParaRPr>
          </a:p>
        </p:txBody>
      </p:sp>
      <p:sp>
        <p:nvSpPr>
          <p:cNvPr id="11" name="文本框 10"/>
          <p:cNvSpPr txBox="1"/>
          <p:nvPr/>
        </p:nvSpPr>
        <p:spPr>
          <a:xfrm>
            <a:off x="587375" y="2164080"/>
            <a:ext cx="10407015" cy="2245360"/>
          </a:xfrm>
          <a:prstGeom prst="rect">
            <a:avLst/>
          </a:prstGeom>
          <a:noFill/>
        </p:spPr>
        <p:txBody>
          <a:bodyPr wrap="square" rtlCol="0">
            <a:spAutoFit/>
          </a:bodyPr>
          <a:p>
            <a:pPr marL="0" lvl="1" algn="just"/>
            <a:r>
              <a:rPr lang="en-US" altLang="zh-CN" b="0" dirty="0">
                <a:latin typeface="微软雅黑" panose="020B0503020204020204" charset="-122"/>
                <a:ea typeface="微软雅黑" panose="020B0503020204020204" charset="-122"/>
                <a:sym typeface="+mn-ea"/>
              </a:rPr>
              <a:t>LSTM</a:t>
            </a:r>
            <a:r>
              <a:rPr lang="zh-CN" altLang="en-US" b="0" dirty="0">
                <a:latin typeface="微软雅黑" panose="020B0503020204020204" charset="-122"/>
                <a:ea typeface="微软雅黑" panose="020B0503020204020204" charset="-122"/>
                <a:sym typeface="+mn-ea"/>
              </a:rPr>
              <a:t>与</a:t>
            </a:r>
            <a:r>
              <a:rPr lang="en-US" altLang="zh-CN" b="0" dirty="0">
                <a:latin typeface="微软雅黑" panose="020B0503020204020204" charset="-122"/>
                <a:ea typeface="微软雅黑" panose="020B0503020204020204" charset="-122"/>
                <a:sym typeface="+mn-ea"/>
              </a:rPr>
              <a:t>RNN</a:t>
            </a:r>
            <a:r>
              <a:rPr lang="zh-CN" altLang="en-US" b="0" dirty="0">
                <a:latin typeface="微软雅黑" panose="020B0503020204020204" charset="-122"/>
                <a:ea typeface="微软雅黑" panose="020B0503020204020204" charset="-122"/>
                <a:sym typeface="+mn-ea"/>
              </a:rPr>
              <a:t>的区别：</a:t>
            </a:r>
            <a:endParaRPr lang="zh-CN" altLang="en-US" b="0" dirty="0">
              <a:latin typeface="微软雅黑" panose="020B0503020204020204" charset="-122"/>
              <a:ea typeface="微软雅黑" panose="020B0503020204020204" charset="-122"/>
              <a:sym typeface="+mn-ea"/>
            </a:endParaRPr>
          </a:p>
          <a:p>
            <a:pPr marL="0" lvl="1" algn="just"/>
            <a:endParaRPr lang="zh-CN" altLang="en-US" b="0" dirty="0">
              <a:latin typeface="微软雅黑" panose="020B0503020204020204" charset="-122"/>
              <a:ea typeface="微软雅黑" panose="020B0503020204020204" charset="-122"/>
              <a:sym typeface="+mn-ea"/>
            </a:endParaRPr>
          </a:p>
          <a:p>
            <a:pPr marL="342900" lvl="1" indent="-342900" algn="just">
              <a:buFont typeface="Arial" panose="020B0604020202020204" pitchFamily="34" charset="0"/>
              <a:buChar char="•"/>
            </a:pPr>
            <a:r>
              <a:rPr lang="en-US" altLang="zh-CN" b="0" dirty="0">
                <a:latin typeface="微软雅黑" panose="020B0503020204020204" charset="-122"/>
                <a:ea typeface="微软雅黑" panose="020B0503020204020204" charset="-122"/>
                <a:sym typeface="+mn-ea"/>
              </a:rPr>
              <a:t>LSTM</a:t>
            </a:r>
            <a:r>
              <a:rPr lang="zh-CN" altLang="en-US" b="0" dirty="0">
                <a:latin typeface="微软雅黑" panose="020B0503020204020204" charset="-122"/>
                <a:ea typeface="微软雅黑" panose="020B0503020204020204" charset="-122"/>
                <a:sym typeface="+mn-ea"/>
              </a:rPr>
              <a:t>有一个更复杂的内存单元</a:t>
            </a:r>
            <a:r>
              <a:rPr lang="en-US" altLang="zh-CN" b="0" dirty="0">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C</a:t>
            </a:r>
            <a:r>
              <a:rPr lang="zh-CN" altLang="en-US" b="0" baseline="-25000" dirty="0">
                <a:latin typeface="微软雅黑" panose="020B0503020204020204" charset="-122"/>
                <a:ea typeface="微软雅黑" panose="020B0503020204020204" charset="-122"/>
                <a:sym typeface="+mn-ea"/>
              </a:rPr>
              <a:t>t</a:t>
            </a:r>
            <a:r>
              <a:rPr lang="en-US" altLang="zh-CN" b="0" baseline="-25000" dirty="0">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取代</a:t>
            </a:r>
            <a:r>
              <a:rPr lang="en-US" altLang="zh-CN" b="0" dirty="0">
                <a:latin typeface="微软雅黑" panose="020B0503020204020204" charset="-122"/>
                <a:ea typeface="微软雅黑" panose="020B0503020204020204" charset="-122"/>
                <a:sym typeface="+mn-ea"/>
              </a:rPr>
              <a:t> S</a:t>
            </a:r>
            <a:r>
              <a:rPr lang="zh-CN" altLang="en-US" b="0" baseline="-25000" dirty="0">
                <a:latin typeface="微软雅黑" panose="020B0503020204020204" charset="-122"/>
                <a:ea typeface="微软雅黑" panose="020B0503020204020204" charset="-122"/>
                <a:sym typeface="+mn-ea"/>
              </a:rPr>
              <a:t>t</a:t>
            </a:r>
            <a:r>
              <a:rPr lang="en-US" altLang="zh-CN" b="0" baseline="-25000" dirty="0">
                <a:latin typeface="微软雅黑" panose="020B0503020204020204" charset="-122"/>
                <a:ea typeface="微软雅黑" panose="020B0503020204020204" charset="-122"/>
                <a:sym typeface="+mn-ea"/>
              </a:rPr>
              <a:t> </a:t>
            </a:r>
            <a:endParaRPr lang="en-US" altLang="zh-CN" b="0" baseline="-25000" dirty="0">
              <a:latin typeface="微软雅黑" panose="020B0503020204020204" charset="-122"/>
              <a:ea typeface="微软雅黑" panose="020B0503020204020204" charset="-122"/>
              <a:sym typeface="+mn-ea"/>
            </a:endParaRPr>
          </a:p>
          <a:p>
            <a:pPr marL="342900" lvl="1" indent="-342900" algn="just">
              <a:buFont typeface="Arial" panose="020B0604020202020204" pitchFamily="34" charset="0"/>
              <a:buChar char="•"/>
            </a:pPr>
            <a:endParaRPr lang="zh-CN" altLang="en-US" b="0" dirty="0">
              <a:latin typeface="微软雅黑" panose="020B0503020204020204" charset="-122"/>
              <a:ea typeface="微软雅黑" panose="020B0503020204020204" charset="-122"/>
              <a:sym typeface="+mn-ea"/>
            </a:endParaRPr>
          </a:p>
          <a:p>
            <a:pPr marL="342900" lvl="1" indent="-342900" algn="just">
              <a:buFont typeface="Arial" panose="020B0604020202020204" pitchFamily="34" charset="0"/>
              <a:buChar char="•"/>
            </a:pPr>
            <a:r>
              <a:rPr lang="zh-CN" altLang="en-US" b="0" dirty="0">
                <a:latin typeface="微软雅黑" panose="020B0503020204020204" charset="-122"/>
                <a:ea typeface="微软雅黑" panose="020B0503020204020204" charset="-122"/>
                <a:sym typeface="+mn-ea"/>
              </a:rPr>
              <a:t>RNN中的状态</a:t>
            </a:r>
            <a:r>
              <a:rPr lang="en-US" altLang="zh-CN" b="0" dirty="0">
                <a:solidFill>
                  <a:srgbClr val="0070C0"/>
                </a:solidFill>
                <a:latin typeface="微软雅黑" panose="020B0503020204020204" charset="-122"/>
                <a:ea typeface="微软雅黑" panose="020B0503020204020204" charset="-122"/>
                <a:sym typeface="+mn-ea"/>
              </a:rPr>
              <a:t> S</a:t>
            </a:r>
            <a:r>
              <a:rPr lang="zh-CN" altLang="en-US" b="0" baseline="-25000" dirty="0">
                <a:solidFill>
                  <a:srgbClr val="0070C0"/>
                </a:solidFill>
                <a:latin typeface="微软雅黑" panose="020B0503020204020204" charset="-122"/>
                <a:ea typeface="微软雅黑" panose="020B0503020204020204" charset="-122"/>
                <a:sym typeface="+mn-ea"/>
              </a:rPr>
              <a:t>t</a:t>
            </a:r>
            <a:r>
              <a:rPr lang="en-US" altLang="zh-CN" b="0" baseline="-25000" dirty="0">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的值是超过</a:t>
            </a:r>
            <a:r>
              <a:rPr lang="en-US" altLang="zh-CN" b="0" dirty="0">
                <a:latin typeface="微软雅黑" panose="020B0503020204020204" charset="-122"/>
                <a:ea typeface="微软雅黑" panose="020B0503020204020204" charset="-122"/>
                <a:sym typeface="+mn-ea"/>
              </a:rPr>
              <a:t> S</a:t>
            </a:r>
            <a:r>
              <a:rPr lang="zh-CN" altLang="en-US" b="0" baseline="-25000" dirty="0">
                <a:latin typeface="微软雅黑" panose="020B0503020204020204" charset="-122"/>
                <a:ea typeface="微软雅黑" panose="020B0503020204020204" charset="-122"/>
                <a:sym typeface="+mn-ea"/>
              </a:rPr>
              <a:t>t−1</a:t>
            </a:r>
            <a:r>
              <a:rPr lang="en-US" altLang="zh-CN" b="0" baseline="-25000" dirty="0">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和</a:t>
            </a:r>
            <a:r>
              <a:rPr lang="en-US" altLang="zh-CN" b="0" dirty="0">
                <a:latin typeface="微软雅黑" panose="020B0503020204020204" charset="-122"/>
                <a:ea typeface="微软雅黑" panose="020B0503020204020204" charset="-122"/>
                <a:sym typeface="+mn-ea"/>
              </a:rPr>
              <a:t>X</a:t>
            </a:r>
            <a:r>
              <a:rPr lang="zh-CN" altLang="en-US" b="0" baseline="-25000" dirty="0">
                <a:latin typeface="微软雅黑" panose="020B0503020204020204" charset="-122"/>
                <a:ea typeface="微软雅黑" panose="020B0503020204020204" charset="-122"/>
                <a:sym typeface="+mn-ea"/>
              </a:rPr>
              <a:t>t</a:t>
            </a:r>
            <a:r>
              <a:rPr lang="zh-CN" altLang="en-US" b="0" dirty="0">
                <a:latin typeface="微软雅黑" panose="020B0503020204020204" charset="-122"/>
                <a:ea typeface="微软雅黑" panose="020B0503020204020204" charset="-122"/>
                <a:sym typeface="+mn-ea"/>
              </a:rPr>
              <a:t>的加权平均值的函数的结果</a:t>
            </a:r>
            <a:endParaRPr lang="zh-CN" altLang="en-US" b="0" dirty="0">
              <a:latin typeface="微软雅黑" panose="020B0503020204020204" charset="-122"/>
              <a:ea typeface="微软雅黑" panose="020B0503020204020204" charset="-122"/>
              <a:sym typeface="+mn-ea"/>
            </a:endParaRPr>
          </a:p>
          <a:p>
            <a:pPr marL="342900" lvl="1" indent="-342900" algn="just">
              <a:buFont typeface="Arial" panose="020B0604020202020204" pitchFamily="34" charset="0"/>
              <a:buChar char="•"/>
            </a:pPr>
            <a:endParaRPr lang="zh-CN" altLang="en-US" b="0" dirty="0">
              <a:latin typeface="微软雅黑" panose="020B0503020204020204" charset="-122"/>
              <a:ea typeface="微软雅黑" panose="020B0503020204020204" charset="-122"/>
              <a:sym typeface="+mn-ea"/>
            </a:endParaRPr>
          </a:p>
          <a:p>
            <a:pPr marL="0" lvl="1" indent="0" algn="just">
              <a:buFont typeface="Arial" panose="020B0604020202020204" pitchFamily="34" charset="0"/>
              <a:buNone/>
            </a:pPr>
            <a:r>
              <a:rPr lang="en-US" altLang="zh-CN" b="0" dirty="0">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LSTM的</a:t>
            </a:r>
            <a:r>
              <a:rPr lang="en-US" altLang="zh-CN" b="0" dirty="0">
                <a:latin typeface="微软雅黑" panose="020B0503020204020204" charset="-122"/>
                <a:ea typeface="微软雅黑" panose="020B0503020204020204" charset="-122"/>
                <a:sym typeface="+mn-ea"/>
              </a:rPr>
              <a:t> </a:t>
            </a:r>
            <a:r>
              <a:rPr lang="zh-CN" altLang="en-US" b="0" dirty="0">
                <a:solidFill>
                  <a:srgbClr val="0070C0"/>
                </a:solidFill>
                <a:latin typeface="微软雅黑" panose="020B0503020204020204" charset="-122"/>
                <a:ea typeface="微软雅黑" panose="020B0503020204020204" charset="-122"/>
                <a:sym typeface="+mn-ea"/>
              </a:rPr>
              <a:t>C</a:t>
            </a:r>
            <a:r>
              <a:rPr lang="zh-CN" altLang="en-US" b="0" baseline="-25000" dirty="0">
                <a:solidFill>
                  <a:srgbClr val="0070C0"/>
                </a:solidFill>
                <a:latin typeface="微软雅黑" panose="020B0503020204020204" charset="-122"/>
                <a:ea typeface="微软雅黑" panose="020B0503020204020204" charset="-122"/>
                <a:sym typeface="+mn-ea"/>
              </a:rPr>
              <a:t>t</a:t>
            </a:r>
            <a:r>
              <a:rPr lang="en-US" altLang="zh-CN" b="0" baseline="-25000" dirty="0">
                <a:solidFill>
                  <a:srgbClr val="0070C0"/>
                </a:solidFill>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状态</a:t>
            </a:r>
            <a:r>
              <a:rPr lang="en-US" altLang="zh-CN" b="0" dirty="0">
                <a:latin typeface="微软雅黑" panose="020B0503020204020204" charset="-122"/>
                <a:ea typeface="微软雅黑" panose="020B0503020204020204" charset="-122"/>
                <a:sym typeface="+mn-ea"/>
              </a:rPr>
              <a:t> </a:t>
            </a:r>
            <a:r>
              <a:rPr lang="zh-CN" altLang="en-US" b="0" dirty="0">
                <a:latin typeface="微软雅黑" panose="020B0503020204020204" charset="-122"/>
                <a:ea typeface="微软雅黑" panose="020B0503020204020204" charset="-122"/>
                <a:sym typeface="+mn-ea"/>
              </a:rPr>
              <a:t>是通过控制门</a:t>
            </a:r>
            <a:r>
              <a:rPr lang="zh-CN" altLang="en-US" b="0" dirty="0">
                <a:latin typeface="微软雅黑" panose="020B0503020204020204" charset="-122"/>
                <a:ea typeface="微软雅黑" panose="020B0503020204020204" charset="-122"/>
                <a:sym typeface="+mn-ea"/>
              </a:rPr>
              <a:t>进行访问、写入和清除</a:t>
            </a:r>
            <a:endParaRPr lang="zh-CN" altLang="en-US"/>
          </a:p>
        </p:txBody>
      </p:sp>
      <p:pic>
        <p:nvPicPr>
          <p:cNvPr id="12" name="图片 11"/>
          <p:cNvPicPr>
            <a:picLocks noChangeAspect="1"/>
          </p:cNvPicPr>
          <p:nvPr>
            <p:custDataLst>
              <p:tags r:id="rId3"/>
            </p:custDataLst>
          </p:nvPr>
        </p:nvPicPr>
        <p:blipFill>
          <a:blip r:embed="rId4"/>
          <a:stretch>
            <a:fillRect/>
          </a:stretch>
        </p:blipFill>
        <p:spPr>
          <a:xfrm>
            <a:off x="7665720" y="3957955"/>
            <a:ext cx="2649220" cy="609600"/>
          </a:xfrm>
          <a:prstGeom prst="rect">
            <a:avLst/>
          </a:prstGeom>
          <a:ln>
            <a:solidFill>
              <a:schemeClr val="accent1"/>
            </a:solidFill>
          </a:ln>
        </p:spPr>
      </p:pic>
      <p:pic>
        <p:nvPicPr>
          <p:cNvPr id="13" name="图片 12"/>
          <p:cNvPicPr>
            <a:picLocks noChangeAspect="1"/>
          </p:cNvPicPr>
          <p:nvPr>
            <p:custDataLst>
              <p:tags r:id="rId5"/>
            </p:custDataLst>
          </p:nvPr>
        </p:nvPicPr>
        <p:blipFill>
          <a:blip r:embed="rId6"/>
          <a:stretch>
            <a:fillRect/>
          </a:stretch>
        </p:blipFill>
        <p:spPr>
          <a:xfrm>
            <a:off x="1752600" y="5130165"/>
            <a:ext cx="8077200" cy="1333500"/>
          </a:xfrm>
          <a:prstGeom prst="rect">
            <a:avLst/>
          </a:prstGeom>
          <a:ln>
            <a:solidFill>
              <a:schemeClr val="accent1"/>
            </a:solidFill>
          </a:ln>
        </p:spPr>
      </p:pic>
      <p:sp>
        <p:nvSpPr>
          <p:cNvPr id="14" name="文本框 13"/>
          <p:cNvSpPr txBox="1"/>
          <p:nvPr/>
        </p:nvSpPr>
        <p:spPr>
          <a:xfrm>
            <a:off x="587375" y="4512945"/>
            <a:ext cx="2407920" cy="460375"/>
          </a:xfrm>
          <a:prstGeom prst="rect">
            <a:avLst/>
          </a:prstGeom>
          <a:noFill/>
        </p:spPr>
        <p:txBody>
          <a:bodyPr wrap="square" rtlCol="0">
            <a:spAutoFit/>
          </a:bodyPr>
          <a:p>
            <a:r>
              <a:rPr lang="en-US" altLang="zh-CN" sz="2400" dirty="0">
                <a:solidFill>
                  <a:srgbClr val="0070C0"/>
                </a:solidFill>
                <a:latin typeface="微软雅黑" panose="020B0503020204020204" charset="-122"/>
                <a:ea typeface="微软雅黑" panose="020B0503020204020204" charset="-122"/>
              </a:rPr>
              <a:t>LSTM模型：</a:t>
            </a:r>
            <a:endParaRPr lang="en-US" altLang="zh-CN" sz="2400" dirty="0">
              <a:solidFill>
                <a:srgbClr val="0070C0"/>
              </a:solidFill>
              <a:latin typeface="微软雅黑" panose="020B0503020204020204" charset="-122"/>
              <a:ea typeface="微软雅黑" panose="020B0503020204020204" charset="-122"/>
            </a:endParaRPr>
          </a:p>
        </p:txBody>
      </p:sp>
      <p:sp>
        <p:nvSpPr>
          <p:cNvPr id="4" name="文本框 3"/>
          <p:cNvSpPr txBox="1"/>
          <p:nvPr/>
        </p:nvSpPr>
        <p:spPr>
          <a:xfrm>
            <a:off x="2601595" y="4570730"/>
            <a:ext cx="6096000" cy="398780"/>
          </a:xfrm>
          <a:prstGeom prst="rect">
            <a:avLst/>
          </a:prstGeom>
          <a:noFill/>
        </p:spPr>
        <p:txBody>
          <a:bodyPr wrap="square" rtlCol="0" anchor="t">
            <a:spAutoFit/>
          </a:bodyPr>
          <a:p>
            <a:pPr algn="l"/>
            <a:r>
              <a:rPr lang="zh-CN" b="0" dirty="0">
                <a:solidFill>
                  <a:schemeClr val="tx1"/>
                </a:solidFill>
                <a:latin typeface="微软雅黑" panose="020B0503020204020204" charset="-122"/>
                <a:ea typeface="微软雅黑" panose="020B0503020204020204" charset="-122"/>
                <a:sym typeface="+mn-ea"/>
              </a:rPr>
              <a:t>（</a:t>
            </a:r>
            <a:r>
              <a:rPr b="0" dirty="0">
                <a:solidFill>
                  <a:schemeClr val="tx1"/>
                </a:solidFill>
                <a:latin typeface="微软雅黑" panose="020B0503020204020204" charset="-122"/>
                <a:ea typeface="微软雅黑" panose="020B0503020204020204" charset="-122"/>
                <a:sym typeface="+mn-ea"/>
              </a:rPr>
              <a:t>W变量都是权重，b变量都是偏差</a:t>
            </a:r>
            <a:r>
              <a:rPr lang="zh-CN" b="0" dirty="0">
                <a:solidFill>
                  <a:schemeClr val="tx1"/>
                </a:solidFill>
                <a:latin typeface="微软雅黑" panose="020B0503020204020204" charset="-122"/>
                <a:ea typeface="微软雅黑" panose="020B0503020204020204" charset="-122"/>
                <a:sym typeface="+mn-ea"/>
              </a:rPr>
              <a:t>）</a:t>
            </a:r>
            <a:endParaRPr lang="zh-CN" b="0" dirty="0">
              <a:solidFill>
                <a:schemeClr val="tx1"/>
              </a:solidFill>
              <a:latin typeface="微软雅黑" panose="020B0503020204020204" charset="-122"/>
              <a:ea typeface="微软雅黑" panose="020B0503020204020204" charset="-122"/>
              <a:sym typeface="+mn-ea"/>
            </a:endParaRPr>
          </a:p>
        </p:txBody>
      </p:sp>
      <p:sp>
        <p:nvSpPr>
          <p:cNvPr id="6" name="文本框 5"/>
          <p:cNvSpPr txBox="1"/>
          <p:nvPr/>
        </p:nvSpPr>
        <p:spPr>
          <a:xfrm>
            <a:off x="9617710" y="2447925"/>
            <a:ext cx="1177290" cy="598805"/>
          </a:xfrm>
          <a:prstGeom prst="rect">
            <a:avLst/>
          </a:prstGeom>
          <a:noFill/>
        </p:spPr>
        <p:txBody>
          <a:bodyPr wrap="square" rtlCol="0">
            <a:spAutoFit/>
          </a:bodyPr>
          <a:p>
            <a:r>
              <a:rPr lang="en-US" altLang="zh-CN">
                <a:solidFill>
                  <a:srgbClr val="FF0000"/>
                </a:solidFill>
              </a:rPr>
              <a:t>C</a:t>
            </a:r>
            <a:r>
              <a:rPr lang="en-US" altLang="zh-CN" baseline="-25000">
                <a:solidFill>
                  <a:srgbClr val="FF0000"/>
                </a:solidFill>
              </a:rPr>
              <a:t>t-1</a:t>
            </a:r>
            <a:endParaRPr lang="en-US" altLang="zh-CN" baseline="-25000">
              <a:solidFill>
                <a:srgbClr val="FF0000"/>
              </a:solidFill>
            </a:endParaRPr>
          </a:p>
          <a:p>
            <a:endParaRPr lang="en-US" altLang="zh-CN" baseline="-25000">
              <a:solidFill>
                <a:srgbClr val="FF0000"/>
              </a:solidFill>
            </a:endParaRPr>
          </a:p>
        </p:txBody>
      </p:sp>
      <p:sp>
        <p:nvSpPr>
          <p:cNvPr id="9" name="文本框 8"/>
          <p:cNvSpPr txBox="1"/>
          <p:nvPr>
            <p:custDataLst>
              <p:tags r:id="rId7"/>
            </p:custDataLst>
          </p:nvPr>
        </p:nvSpPr>
        <p:spPr>
          <a:xfrm>
            <a:off x="10148570" y="2447925"/>
            <a:ext cx="1177290" cy="598805"/>
          </a:xfrm>
          <a:prstGeom prst="rect">
            <a:avLst/>
          </a:prstGeom>
          <a:noFill/>
        </p:spPr>
        <p:txBody>
          <a:bodyPr wrap="square" rtlCol="0">
            <a:spAutoFit/>
          </a:bodyPr>
          <a:p>
            <a:r>
              <a:rPr lang="en-US" altLang="zh-CN">
                <a:solidFill>
                  <a:srgbClr val="FF0000"/>
                </a:solidFill>
              </a:rPr>
              <a:t>C</a:t>
            </a:r>
            <a:r>
              <a:rPr lang="en-US" altLang="zh-CN" baseline="-25000">
                <a:solidFill>
                  <a:srgbClr val="FF0000"/>
                </a:solidFill>
              </a:rPr>
              <a:t>t</a:t>
            </a:r>
            <a:endParaRPr lang="en-US" altLang="zh-CN" baseline="-25000">
              <a:solidFill>
                <a:srgbClr val="FF0000"/>
              </a:solidFill>
            </a:endParaRPr>
          </a:p>
          <a:p>
            <a:endParaRPr lang="en-US" altLang="zh-CN" baseline="-25000">
              <a:solidFill>
                <a:srgbClr val="FF0000"/>
              </a:solidFill>
            </a:endParaRPr>
          </a:p>
        </p:txBody>
      </p:sp>
      <p:sp>
        <p:nvSpPr>
          <p:cNvPr id="10" name="文本框 9"/>
          <p:cNvSpPr txBox="1"/>
          <p:nvPr>
            <p:custDataLst>
              <p:tags r:id="rId8"/>
            </p:custDataLst>
          </p:nvPr>
        </p:nvSpPr>
        <p:spPr>
          <a:xfrm>
            <a:off x="10795000" y="2447925"/>
            <a:ext cx="1177290" cy="598805"/>
          </a:xfrm>
          <a:prstGeom prst="rect">
            <a:avLst/>
          </a:prstGeom>
          <a:noFill/>
        </p:spPr>
        <p:txBody>
          <a:bodyPr wrap="square" rtlCol="0">
            <a:spAutoFit/>
          </a:bodyPr>
          <a:p>
            <a:r>
              <a:rPr lang="en-US" altLang="zh-CN">
                <a:solidFill>
                  <a:srgbClr val="FF0000"/>
                </a:solidFill>
              </a:rPr>
              <a:t>C</a:t>
            </a:r>
            <a:r>
              <a:rPr lang="en-US" altLang="zh-CN" baseline="-25000">
                <a:solidFill>
                  <a:srgbClr val="FF0000"/>
                </a:solidFill>
              </a:rPr>
              <a:t>t+1</a:t>
            </a:r>
            <a:endParaRPr lang="en-US" altLang="zh-CN" baseline="-25000">
              <a:solidFill>
                <a:srgbClr val="FF0000"/>
              </a:solidFill>
            </a:endParaRPr>
          </a:p>
          <a:p>
            <a:endParaRPr lang="en-US" altLang="zh-CN" baseline="-25000">
              <a:solidFill>
                <a:srgbClr val="FF0000"/>
              </a:solidFill>
            </a:endParaRPr>
          </a:p>
        </p:txBody>
      </p:sp>
    </p:spTree>
  </p:cSld>
  <p:clrMapOvr>
    <a:masterClrMapping/>
  </p:clrMapOvr>
  <p:transition advClick="0" advTm="39315"/>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13710" y="1757045"/>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下一活动、时间戳</a:t>
              </a:r>
              <a:r>
                <a:rPr lang="zh-CN" altLang="en-US" sz="2800" dirty="0">
                  <a:solidFill>
                    <a:schemeClr val="tx1"/>
                  </a:solidFill>
                  <a:latin typeface="Century Schoolbook" panose="02040604050505020304" pitchFamily="18" charset="0"/>
                  <a:cs typeface="Times New Roman" panose="02020603050405020304" pitchFamily="18" charset="0"/>
                  <a:sym typeface="+mn-lt"/>
                </a:rPr>
                <a:t>预测</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r>
                  <a:rPr lang="en-US" altLang="zh-CN" sz="2665">
                    <a:solidFill>
                      <a:prstClr val="black"/>
                    </a:solidFill>
                    <a:latin typeface="Century Schoolbook" panose="02040604050505020304" pitchFamily="18" charset="0"/>
                    <a:cs typeface="+mn-ea"/>
                    <a:sym typeface="+mn-lt"/>
                  </a:rPr>
                  <a:t>3</a:t>
                </a:r>
                <a:endParaRPr lang="en-US" altLang="zh-CN"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endParaRPr lang="zh-CN" altLang="en-US" sz="3600" dirty="0">
                <a:latin typeface="Century Schoolbook" panose="02040604050505020304" pitchFamily="18" charset="0"/>
                <a:cs typeface="+mn-ea"/>
                <a:sym typeface="+mn-lt"/>
              </a:endParaRPr>
            </a:p>
          </p:txBody>
        </p:sp>
      </p:grpSp>
      <p:sp>
        <p:nvSpPr>
          <p:cNvPr id="10" name="文本框 9"/>
          <p:cNvSpPr txBox="1"/>
          <p:nvPr/>
        </p:nvSpPr>
        <p:spPr>
          <a:xfrm>
            <a:off x="3236595" y="3489960"/>
            <a:ext cx="7068185" cy="460375"/>
          </a:xfrm>
          <a:prstGeom prst="rect">
            <a:avLst/>
          </a:prstGeom>
          <a:noFill/>
        </p:spPr>
        <p:txBody>
          <a:bodyPr wrap="square" rtlCol="0">
            <a:spAutoFit/>
          </a:bodyPr>
          <a:p>
            <a:pPr marL="0" indent="0" algn="l">
              <a:buFont typeface="Wingdings" panose="05000000000000000000" charset="0"/>
              <a:buNone/>
            </a:pPr>
            <a:r>
              <a:rPr lang="zh-CN" altLang="zh-CN" sz="2400" b="0" kern="100" dirty="0">
                <a:effectLst/>
                <a:latin typeface="微软雅黑" panose="020B0503020204020204" charset="-122"/>
                <a:ea typeface="微软雅黑" panose="020B0503020204020204" charset="-122"/>
                <a:cs typeface="Times New Roman" panose="02020603050405020304" pitchFamily="18" charset="0"/>
                <a:sym typeface="+mn-ea"/>
              </a:rPr>
              <a:t>描述一种预测案例中的下一个活动及其时间戳技术</a:t>
            </a:r>
            <a:endParaRPr lang="zh-CN" altLang="en-US" sz="2400" b="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1988820" y="5226050"/>
            <a:ext cx="2049780" cy="46482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468630" y="871855"/>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en-US" altLang="zh-CN" sz="2400" dirty="0"/>
          </a:p>
          <a:p>
            <a:pPr lvl="2" algn="just"/>
            <a:endParaRPr lang="en-US" altLang="zh-CN" sz="2000" dirty="0"/>
          </a:p>
        </p:txBody>
      </p:sp>
      <p:sp>
        <p:nvSpPr>
          <p:cNvPr id="4" name="文本框 3"/>
          <p:cNvSpPr txBox="1"/>
          <p:nvPr/>
        </p:nvSpPr>
        <p:spPr>
          <a:xfrm>
            <a:off x="583565" y="158242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2" name="文本框 1"/>
          <p:cNvSpPr txBox="1"/>
          <p:nvPr>
            <p:custDataLst>
              <p:tags r:id="rId3"/>
            </p:custDataLst>
          </p:nvPr>
        </p:nvSpPr>
        <p:spPr>
          <a:xfrm>
            <a:off x="583565" y="1582420"/>
            <a:ext cx="10599420" cy="5323205"/>
          </a:xfrm>
          <a:prstGeom prst="rect">
            <a:avLst/>
          </a:prstGeom>
          <a:noFill/>
        </p:spPr>
        <p:txBody>
          <a:bodyPr wrap="square" rtlCol="0">
            <a:spAutoFit/>
          </a:bodyPr>
          <a:p>
            <a:pPr marL="0" indent="0" algn="l">
              <a:buFont typeface="Wingdings" panose="05000000000000000000" charset="0"/>
              <a:buNone/>
            </a:pPr>
            <a:r>
              <a:rPr lang="en-US" altLang="zh-CN" b="0"/>
              <a:t>        </a:t>
            </a:r>
            <a:r>
              <a:rPr lang="zh-CN" altLang="en-US" b="0"/>
              <a:t>：</a:t>
            </a:r>
            <a:r>
              <a:rPr lang="en-US" altLang="zh-CN" b="0"/>
              <a:t> </a:t>
            </a:r>
            <a:r>
              <a:rPr lang="zh-CN" altLang="en-US" b="0"/>
              <a:t>活动预测函数，用来预测下一个</a:t>
            </a:r>
            <a:r>
              <a:rPr lang="zh-CN" altLang="en-US" b="0"/>
              <a:t>活动</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r>
              <a:rPr lang="en-US" altLang="zh-CN" b="0"/>
              <a:t>        </a:t>
            </a:r>
            <a:r>
              <a:rPr lang="zh-CN" altLang="en-US" b="0"/>
              <a:t>：时间</a:t>
            </a:r>
            <a:r>
              <a:rPr lang="zh-CN" altLang="en-US" b="0"/>
              <a:t>预测函数</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r>
              <a:rPr lang="zh-CN" altLang="en-US" b="0"/>
              <a:t>对任意的前缀长度</a:t>
            </a:r>
            <a:r>
              <a:rPr lang="zh-CN" altLang="en-US" b="0"/>
              <a:t>都有：</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r>
              <a:rPr lang="zh-CN" altLang="en-US" b="0"/>
              <a:t>将每个事件</a:t>
            </a:r>
            <a:r>
              <a:rPr lang="en-US" altLang="zh-CN" b="0"/>
              <a:t>                                  </a:t>
            </a:r>
            <a:r>
              <a:rPr lang="zh-CN" altLang="en-US" b="0"/>
              <a:t>转换为一个特征向量，然后用这些向量作为</a:t>
            </a:r>
            <a:r>
              <a:rPr lang="en-US" altLang="zh-CN" b="0"/>
              <a:t>LSTM</a:t>
            </a:r>
            <a:r>
              <a:rPr lang="zh-CN" altLang="en-US" b="0"/>
              <a:t>的</a:t>
            </a:r>
            <a:r>
              <a:rPr lang="zh-CN" altLang="en-US" b="0"/>
              <a:t>输入</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r>
              <a:rPr lang="zh-CN" altLang="en-US" b="0"/>
              <a:t>构造的特征向量</a:t>
            </a:r>
            <a:r>
              <a:rPr lang="en-US" altLang="zh-CN" b="0"/>
              <a:t> | A | </a:t>
            </a:r>
            <a:r>
              <a:rPr lang="zh-CN" altLang="en-US" b="0"/>
              <a:t>：事件</a:t>
            </a:r>
            <a:r>
              <a:rPr lang="en-US" altLang="zh-CN" b="0"/>
              <a:t> e </a:t>
            </a:r>
            <a:r>
              <a:rPr lang="zh-CN" altLang="en-US" b="0"/>
              <a:t>的活动类型，叫做</a:t>
            </a:r>
            <a:r>
              <a:rPr lang="zh-CN" altLang="en-US" dirty="0">
                <a:solidFill>
                  <a:srgbClr val="0070C0"/>
                </a:solidFill>
                <a:latin typeface="微软雅黑" panose="020B0503020204020204" charset="-122"/>
                <a:ea typeface="微软雅黑" panose="020B0503020204020204" charset="-122"/>
              </a:rPr>
              <a:t>one-hot encoding</a:t>
            </a:r>
            <a:endParaRPr lang="zh-CN" altLang="en-US" b="0"/>
          </a:p>
          <a:p>
            <a:pPr marL="0" indent="0" algn="l">
              <a:buFont typeface="Wingdings" panose="05000000000000000000" charset="0"/>
              <a:buNone/>
            </a:pPr>
            <a:endParaRPr lang="zh-CN" altLang="en-US" b="0"/>
          </a:p>
          <a:p>
            <a:pPr marL="0" indent="0" algn="l">
              <a:buFont typeface="Wingdings" panose="05000000000000000000" charset="0"/>
              <a:buNone/>
            </a:pPr>
            <a:endParaRPr lang="zh-CN" altLang="en-US" b="0"/>
          </a:p>
        </p:txBody>
      </p:sp>
      <p:pic>
        <p:nvPicPr>
          <p:cNvPr id="5" name="图片 4"/>
          <p:cNvPicPr>
            <a:picLocks noChangeAspect="1"/>
          </p:cNvPicPr>
          <p:nvPr>
            <p:custDataLst>
              <p:tags r:id="rId4"/>
            </p:custDataLst>
          </p:nvPr>
        </p:nvPicPr>
        <p:blipFill>
          <a:blip r:embed="rId5"/>
          <a:stretch>
            <a:fillRect/>
          </a:stretch>
        </p:blipFill>
        <p:spPr>
          <a:xfrm>
            <a:off x="662940" y="1513840"/>
            <a:ext cx="446405" cy="46736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621665" y="2072005"/>
            <a:ext cx="447040" cy="492125"/>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2500630" y="3359785"/>
            <a:ext cx="5825490" cy="568325"/>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2308860" y="4114165"/>
            <a:ext cx="2931160" cy="530225"/>
          </a:xfrm>
          <a:prstGeom prst="rect">
            <a:avLst/>
          </a:prstGeom>
        </p:spPr>
      </p:pic>
      <p:pic>
        <p:nvPicPr>
          <p:cNvPr id="10" name="图片 9"/>
          <p:cNvPicPr>
            <a:picLocks noChangeAspect="1"/>
          </p:cNvPicPr>
          <p:nvPr>
            <p:custDataLst>
              <p:tags r:id="rId12"/>
            </p:custDataLst>
          </p:nvPr>
        </p:nvPicPr>
        <p:blipFill>
          <a:blip r:embed="rId13"/>
          <a:stretch>
            <a:fillRect/>
          </a:stretch>
        </p:blipFill>
        <p:spPr>
          <a:xfrm>
            <a:off x="5417185" y="4152900"/>
            <a:ext cx="3218815" cy="582930"/>
          </a:xfrm>
          <a:prstGeom prst="rect">
            <a:avLst/>
          </a:prstGeom>
        </p:spPr>
      </p:pic>
      <p:sp>
        <p:nvSpPr>
          <p:cNvPr id="13" name="文本框 12"/>
          <p:cNvSpPr txBox="1"/>
          <p:nvPr/>
        </p:nvSpPr>
        <p:spPr>
          <a:xfrm>
            <a:off x="1888490" y="862965"/>
            <a:ext cx="10057765" cy="398780"/>
          </a:xfrm>
          <a:prstGeom prst="rect">
            <a:avLst/>
          </a:prstGeom>
          <a:noFill/>
        </p:spPr>
        <p:txBody>
          <a:bodyPr wrap="square" rtlCol="0" anchor="t">
            <a:spAutoFit/>
          </a:bodyPr>
          <a:p>
            <a:pPr algn="just"/>
            <a:r>
              <a:rPr lang="zh-CN" altLang="en-US" b="0"/>
              <a:t>我们</a:t>
            </a:r>
            <a:r>
              <a:rPr lang="zh-CN" altLang="en-US" b="0"/>
              <a:t>首先通过</a:t>
            </a:r>
            <a:r>
              <a:rPr lang="zh-CN" altLang="en-US"/>
              <a:t>预测一个活动预测函数和一个时间预测函数</a:t>
            </a:r>
            <a:r>
              <a:rPr lang="zh-CN" altLang="en-US" b="0"/>
              <a:t>来</a:t>
            </a:r>
            <a:r>
              <a:rPr lang="zh-CN" altLang="en-US" dirty="0">
                <a:solidFill>
                  <a:srgbClr val="0070C0"/>
                </a:solidFill>
                <a:latin typeface="微软雅黑" panose="020B0503020204020204" charset="-122"/>
                <a:ea typeface="微软雅黑" panose="020B0503020204020204" charset="-122"/>
              </a:rPr>
              <a:t>预测下一个活动及其时间戳</a:t>
            </a:r>
            <a:endParaRPr lang="zh-CN" altLang="en-US" dirty="0">
              <a:solidFill>
                <a:srgbClr val="0070C0"/>
              </a:solidFill>
              <a:latin typeface="微软雅黑" panose="020B0503020204020204" charset="-122"/>
              <a:ea typeface="微软雅黑" panose="020B0503020204020204" charset="-122"/>
            </a:endParaRPr>
          </a:p>
        </p:txBody>
      </p:sp>
    </p:spTree>
  </p:cSld>
  <p:clrMapOvr>
    <a:masterClrMapping/>
  </p:clrMapOvr>
  <p:transition advClick="0" advTm="3931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468630" y="871855"/>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583565" y="158242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pic>
        <p:nvPicPr>
          <p:cNvPr id="12" name="图片 11"/>
          <p:cNvPicPr>
            <a:picLocks noChangeAspect="1"/>
          </p:cNvPicPr>
          <p:nvPr>
            <p:custDataLst>
              <p:tags r:id="rId1"/>
            </p:custDataLst>
          </p:nvPr>
        </p:nvPicPr>
        <p:blipFill>
          <a:blip r:embed="rId2"/>
          <a:stretch>
            <a:fillRect/>
          </a:stretch>
        </p:blipFill>
        <p:spPr>
          <a:xfrm>
            <a:off x="583565" y="1491615"/>
            <a:ext cx="4343400" cy="533400"/>
          </a:xfrm>
          <a:prstGeom prst="rect">
            <a:avLst/>
          </a:prstGeom>
        </p:spPr>
      </p:pic>
      <p:sp>
        <p:nvSpPr>
          <p:cNvPr id="13" name="文本框 12"/>
          <p:cNvSpPr txBox="1"/>
          <p:nvPr/>
        </p:nvSpPr>
        <p:spPr>
          <a:xfrm>
            <a:off x="4996815" y="1541780"/>
            <a:ext cx="5372100" cy="398780"/>
          </a:xfrm>
          <a:prstGeom prst="rect">
            <a:avLst/>
          </a:prstGeom>
          <a:noFill/>
        </p:spPr>
        <p:txBody>
          <a:bodyPr wrap="square" rtlCol="0">
            <a:spAutoFit/>
          </a:bodyPr>
          <a:p>
            <a:pPr algn="l"/>
            <a:r>
              <a:rPr lang="zh-CN" altLang="en-US" b="0"/>
              <a:t>：表示活动的位置</a:t>
            </a:r>
            <a:endParaRPr lang="zh-CN" altLang="en-US" b="0"/>
          </a:p>
        </p:txBody>
      </p:sp>
      <p:sp>
        <p:nvSpPr>
          <p:cNvPr id="14" name="文本框 13"/>
          <p:cNvSpPr txBox="1"/>
          <p:nvPr/>
        </p:nvSpPr>
        <p:spPr>
          <a:xfrm>
            <a:off x="612775" y="2132330"/>
            <a:ext cx="10315575" cy="398780"/>
          </a:xfrm>
          <a:prstGeom prst="rect">
            <a:avLst/>
          </a:prstGeom>
          <a:noFill/>
        </p:spPr>
        <p:txBody>
          <a:bodyPr wrap="square" rtlCol="0">
            <a:spAutoFit/>
          </a:bodyPr>
          <a:p>
            <a:pPr algn="l">
              <a:buClrTx/>
              <a:buSzTx/>
              <a:buFontTx/>
            </a:pPr>
            <a:r>
              <a:rPr lang="zh-CN" altLang="en-US" b="0"/>
              <a:t>one-hot encoding 将值 1 分配给                </a:t>
            </a:r>
            <a:r>
              <a:rPr lang="en-US" altLang="zh-CN" b="0"/>
              <a:t>          </a:t>
            </a:r>
            <a:r>
              <a:rPr lang="zh-CN" altLang="en-US" b="0"/>
              <a:t> ，将 0 分配给其他特征</a:t>
            </a:r>
            <a:endParaRPr lang="zh-CN" altLang="en-US" b="0"/>
          </a:p>
        </p:txBody>
      </p:sp>
      <p:pic>
        <p:nvPicPr>
          <p:cNvPr id="15" name="图片 14"/>
          <p:cNvPicPr>
            <a:picLocks noChangeAspect="1"/>
          </p:cNvPicPr>
          <p:nvPr>
            <p:custDataLst>
              <p:tags r:id="rId3"/>
            </p:custDataLst>
          </p:nvPr>
        </p:nvPicPr>
        <p:blipFill>
          <a:blip r:embed="rId4"/>
          <a:stretch>
            <a:fillRect/>
          </a:stretch>
        </p:blipFill>
        <p:spPr>
          <a:xfrm>
            <a:off x="4168140" y="2188210"/>
            <a:ext cx="1493520" cy="342900"/>
          </a:xfrm>
          <a:prstGeom prst="rect">
            <a:avLst/>
          </a:prstGeom>
        </p:spPr>
      </p:pic>
      <p:sp>
        <p:nvSpPr>
          <p:cNvPr id="16" name="文本框 15"/>
          <p:cNvSpPr txBox="1"/>
          <p:nvPr>
            <p:custDataLst>
              <p:tags r:id="rId5"/>
            </p:custDataLst>
          </p:nvPr>
        </p:nvSpPr>
        <p:spPr>
          <a:xfrm>
            <a:off x="450215" y="3000375"/>
            <a:ext cx="11742420" cy="1014730"/>
          </a:xfrm>
          <a:prstGeom prst="rect">
            <a:avLst/>
          </a:prstGeom>
          <a:noFill/>
        </p:spPr>
        <p:txBody>
          <a:bodyPr wrap="square" rtlCol="0">
            <a:spAutoFit/>
          </a:bodyPr>
          <a:p>
            <a:pPr algn="l">
              <a:buClrTx/>
              <a:buSzTx/>
              <a:buFontTx/>
            </a:pPr>
            <a:r>
              <a:rPr lang="zh-CN" altLang="en-US" dirty="0">
                <a:solidFill>
                  <a:srgbClr val="0070C0"/>
                </a:solidFill>
                <a:latin typeface="微软雅黑" panose="020B0503020204020204" charset="-122"/>
                <a:ea typeface="微软雅黑" panose="020B0503020204020204" charset="-122"/>
              </a:rPr>
              <a:t>添加三个基于时间的特征到 </a:t>
            </a:r>
            <a:r>
              <a:rPr lang="zh-CN" altLang="en-US" dirty="0">
                <a:solidFill>
                  <a:srgbClr val="0070C0"/>
                </a:solidFill>
                <a:latin typeface="微软雅黑" panose="020B0503020204020204" charset="-122"/>
                <a:ea typeface="微软雅黑" panose="020B0503020204020204" charset="-122"/>
              </a:rPr>
              <a:t>one-hot encoding：</a:t>
            </a:r>
            <a:endParaRPr lang="zh-CN" altLang="en-US" b="0"/>
          </a:p>
          <a:p>
            <a:pPr algn="l">
              <a:buClrTx/>
              <a:buSzTx/>
              <a:buFontTx/>
            </a:pPr>
            <a:endParaRPr lang="zh-CN" altLang="en-US" b="0"/>
          </a:p>
          <a:p>
            <a:pPr algn="l">
              <a:buClrTx/>
              <a:buSzTx/>
              <a:buFontTx/>
            </a:pPr>
            <a:r>
              <a:rPr lang="en-US" altLang="zh-CN" b="0"/>
              <a:t>1.</a:t>
            </a:r>
            <a:r>
              <a:rPr lang="zh-CN" altLang="en-US" b="0"/>
              <a:t>在轨迹中</a:t>
            </a:r>
            <a:r>
              <a:rPr lang="zh-CN" altLang="en-US"/>
              <a:t>前一个事件和当前事件</a:t>
            </a:r>
            <a:r>
              <a:rPr lang="zh-CN" altLang="en-US" b="0"/>
              <a:t>之间的时间（它允许</a:t>
            </a:r>
            <a:r>
              <a:rPr lang="en-US" altLang="zh-CN" b="0"/>
              <a:t>LSTM</a:t>
            </a:r>
            <a:r>
              <a:rPr lang="zh-CN" altLang="en-US" b="0"/>
              <a:t>得到不同索引的</a:t>
            </a:r>
            <a:r>
              <a:rPr lang="zh-CN" altLang="en-US"/>
              <a:t>时间差异之间的依赖关系</a:t>
            </a:r>
            <a:r>
              <a:rPr lang="zh-CN" altLang="en-US" b="0"/>
              <a:t>）</a:t>
            </a:r>
            <a:endParaRPr lang="zh-CN" altLang="en-US" b="0"/>
          </a:p>
        </p:txBody>
      </p:sp>
      <p:pic>
        <p:nvPicPr>
          <p:cNvPr id="17" name="图片 16"/>
          <p:cNvPicPr>
            <a:picLocks noChangeAspect="1"/>
          </p:cNvPicPr>
          <p:nvPr>
            <p:custDataLst>
              <p:tags r:id="rId6"/>
            </p:custDataLst>
          </p:nvPr>
        </p:nvPicPr>
        <p:blipFill>
          <a:blip r:embed="rId7"/>
          <a:stretch>
            <a:fillRect/>
          </a:stretch>
        </p:blipFill>
        <p:spPr>
          <a:xfrm>
            <a:off x="2267585" y="4831715"/>
            <a:ext cx="7771130" cy="947420"/>
          </a:xfrm>
          <a:prstGeom prst="rect">
            <a:avLst/>
          </a:prstGeom>
          <a:ln>
            <a:solidFill>
              <a:schemeClr val="accent1"/>
            </a:solidFill>
          </a:ln>
        </p:spPr>
      </p:pic>
    </p:spTree>
  </p:cSld>
  <p:clrMapOvr>
    <a:masterClrMapping/>
  </p:clrMapOvr>
  <p:transition advClick="0" advTm="3931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468630" y="871855"/>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583565" y="158242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6" name="文本框 15"/>
          <p:cNvSpPr txBox="1"/>
          <p:nvPr>
            <p:custDataLst>
              <p:tags r:id="rId1"/>
            </p:custDataLst>
          </p:nvPr>
        </p:nvSpPr>
        <p:spPr>
          <a:xfrm>
            <a:off x="468630" y="1582420"/>
            <a:ext cx="11742420" cy="1014730"/>
          </a:xfrm>
          <a:prstGeom prst="rect">
            <a:avLst/>
          </a:prstGeom>
          <a:noFill/>
        </p:spPr>
        <p:txBody>
          <a:bodyPr wrap="square" rtlCol="0">
            <a:spAutoFit/>
          </a:bodyPr>
          <a:p>
            <a:pPr algn="l">
              <a:buClrTx/>
              <a:buSzTx/>
              <a:buFontTx/>
            </a:pPr>
            <a:r>
              <a:rPr lang="en-US" altLang="zh-CN" b="0"/>
              <a:t> </a:t>
            </a:r>
            <a:r>
              <a:rPr lang="zh-CN" altLang="en-US" b="0"/>
              <a:t>第</a:t>
            </a:r>
            <a:r>
              <a:rPr lang="en-US" altLang="zh-CN" b="0"/>
              <a:t> 2 </a:t>
            </a:r>
            <a:r>
              <a:rPr lang="zh-CN" altLang="en-US" b="0"/>
              <a:t>个：</a:t>
            </a:r>
            <a:r>
              <a:rPr lang="en-US" altLang="zh-CN" b="0"/>
              <a:t> </a:t>
            </a:r>
            <a:endParaRPr lang="zh-CN" altLang="en-US" b="0"/>
          </a:p>
          <a:p>
            <a:pPr algn="l">
              <a:buClrTx/>
              <a:buSzTx/>
              <a:buFontTx/>
            </a:pPr>
            <a:endParaRPr lang="zh-CN" altLang="en-US" b="0"/>
          </a:p>
          <a:p>
            <a:pPr algn="l">
              <a:buClrTx/>
              <a:buSzTx/>
              <a:buFontTx/>
            </a:pPr>
            <a:r>
              <a:rPr lang="zh-CN" altLang="en-US" b="0"/>
              <a:t>许多活动只能在办公时间进行，我们就添加</a:t>
            </a:r>
            <a:r>
              <a:rPr lang="en-US" altLang="zh-CN" b="0"/>
              <a:t>           </a:t>
            </a:r>
            <a:r>
              <a:rPr lang="zh-CN" altLang="en-US" b="0"/>
              <a:t>（包括从午夜开始的</a:t>
            </a:r>
            <a:r>
              <a:rPr lang="zh-CN" altLang="en-US"/>
              <a:t>一天</a:t>
            </a:r>
            <a:r>
              <a:rPr lang="zh-CN" altLang="en-US" b="0"/>
              <a:t>的</a:t>
            </a:r>
            <a:r>
              <a:rPr lang="zh-CN" altLang="en-US" b="0"/>
              <a:t>时间）</a:t>
            </a:r>
            <a:endParaRPr lang="zh-CN" altLang="en-US" b="0"/>
          </a:p>
        </p:txBody>
      </p:sp>
      <p:pic>
        <p:nvPicPr>
          <p:cNvPr id="2" name="图片 1"/>
          <p:cNvPicPr>
            <a:picLocks noChangeAspect="1"/>
          </p:cNvPicPr>
          <p:nvPr>
            <p:custDataLst>
              <p:tags r:id="rId2"/>
            </p:custDataLst>
          </p:nvPr>
        </p:nvPicPr>
        <p:blipFill>
          <a:blip r:embed="rId3"/>
          <a:stretch>
            <a:fillRect/>
          </a:stretch>
        </p:blipFill>
        <p:spPr>
          <a:xfrm>
            <a:off x="1684020" y="1574165"/>
            <a:ext cx="556895" cy="407035"/>
          </a:xfrm>
          <a:prstGeom prst="rect">
            <a:avLst/>
          </a:prstGeom>
        </p:spPr>
      </p:pic>
      <p:pic>
        <p:nvPicPr>
          <p:cNvPr id="5" name="图片 4"/>
          <p:cNvPicPr>
            <a:picLocks noChangeAspect="1"/>
          </p:cNvPicPr>
          <p:nvPr>
            <p:custDataLst>
              <p:tags r:id="rId4"/>
            </p:custDataLst>
          </p:nvPr>
        </p:nvPicPr>
        <p:blipFill>
          <a:blip r:embed="rId3"/>
          <a:stretch>
            <a:fillRect/>
          </a:stretch>
        </p:blipFill>
        <p:spPr>
          <a:xfrm>
            <a:off x="5477510" y="2190115"/>
            <a:ext cx="556895" cy="407035"/>
          </a:xfrm>
          <a:prstGeom prst="rect">
            <a:avLst/>
          </a:prstGeom>
        </p:spPr>
      </p:pic>
      <p:sp>
        <p:nvSpPr>
          <p:cNvPr id="6" name="文本框 5"/>
          <p:cNvSpPr txBox="1"/>
          <p:nvPr>
            <p:custDataLst>
              <p:tags r:id="rId5"/>
            </p:custDataLst>
          </p:nvPr>
        </p:nvSpPr>
        <p:spPr>
          <a:xfrm>
            <a:off x="468630" y="3131185"/>
            <a:ext cx="11742420" cy="1014730"/>
          </a:xfrm>
          <a:prstGeom prst="rect">
            <a:avLst/>
          </a:prstGeom>
          <a:noFill/>
        </p:spPr>
        <p:txBody>
          <a:bodyPr wrap="square" rtlCol="0">
            <a:spAutoFit/>
          </a:bodyPr>
          <a:p>
            <a:pPr algn="l">
              <a:buClrTx/>
              <a:buSzTx/>
              <a:buFontTx/>
            </a:pPr>
            <a:r>
              <a:rPr lang="en-US" altLang="zh-CN" b="0"/>
              <a:t> </a:t>
            </a:r>
            <a:r>
              <a:rPr lang="zh-CN" altLang="en-US" b="0"/>
              <a:t>第</a:t>
            </a:r>
            <a:r>
              <a:rPr lang="en-US" altLang="zh-CN" b="0"/>
              <a:t> 3 </a:t>
            </a:r>
            <a:r>
              <a:rPr lang="zh-CN" altLang="en-US" b="0"/>
              <a:t>个：</a:t>
            </a:r>
            <a:r>
              <a:rPr lang="en-US" altLang="zh-CN" b="0"/>
              <a:t> </a:t>
            </a:r>
            <a:endParaRPr lang="zh-CN" altLang="en-US" b="0"/>
          </a:p>
          <a:p>
            <a:pPr algn="l">
              <a:buClrTx/>
              <a:buSzTx/>
              <a:buFontTx/>
            </a:pPr>
            <a:endParaRPr lang="zh-CN" altLang="en-US" b="0"/>
          </a:p>
          <a:p>
            <a:pPr algn="l">
              <a:buClrTx/>
              <a:buSzTx/>
              <a:buFontTx/>
            </a:pPr>
            <a:r>
              <a:rPr lang="zh-CN" altLang="en-US" b="0"/>
              <a:t>包含</a:t>
            </a:r>
            <a:r>
              <a:rPr lang="zh-CN" altLang="en-US"/>
              <a:t>一周</a:t>
            </a:r>
            <a:r>
              <a:rPr lang="zh-CN" altLang="en-US" b="0"/>
              <a:t>的时间（从周日午夜</a:t>
            </a:r>
            <a:r>
              <a:rPr lang="zh-CN" altLang="en-US" b="0"/>
              <a:t>开始）</a:t>
            </a:r>
            <a:endParaRPr lang="zh-CN" altLang="en-US" b="0"/>
          </a:p>
        </p:txBody>
      </p:sp>
      <p:pic>
        <p:nvPicPr>
          <p:cNvPr id="7" name="图片 6"/>
          <p:cNvPicPr>
            <a:picLocks noChangeAspect="1"/>
          </p:cNvPicPr>
          <p:nvPr>
            <p:custDataLst>
              <p:tags r:id="rId6"/>
            </p:custDataLst>
          </p:nvPr>
        </p:nvPicPr>
        <p:blipFill>
          <a:blip r:embed="rId7"/>
          <a:stretch>
            <a:fillRect/>
          </a:stretch>
        </p:blipFill>
        <p:spPr>
          <a:xfrm>
            <a:off x="1901190" y="3131185"/>
            <a:ext cx="618490" cy="416560"/>
          </a:xfrm>
          <a:prstGeom prst="rect">
            <a:avLst/>
          </a:prstGeom>
        </p:spPr>
      </p:pic>
      <p:sp>
        <p:nvSpPr>
          <p:cNvPr id="9" name="文本框 8"/>
          <p:cNvSpPr txBox="1"/>
          <p:nvPr/>
        </p:nvSpPr>
        <p:spPr>
          <a:xfrm>
            <a:off x="582930" y="4876800"/>
            <a:ext cx="9281160" cy="706755"/>
          </a:xfrm>
          <a:prstGeom prst="rect">
            <a:avLst/>
          </a:prstGeom>
          <a:noFill/>
        </p:spPr>
        <p:txBody>
          <a:bodyPr wrap="square" rtlCol="0" anchor="t">
            <a:spAutoFit/>
          </a:bodyPr>
          <a:p>
            <a:pPr algn="just"/>
            <a:r>
              <a:rPr lang="zh-CN" altLang="en-US" b="0"/>
              <a:t>添加</a:t>
            </a:r>
            <a:r>
              <a:rPr lang="en-US" altLang="zh-CN" b="0"/>
              <a:t> </a:t>
            </a:r>
            <a:r>
              <a:rPr lang="zh-CN" altLang="en-US" b="0"/>
              <a:t>fv</a:t>
            </a:r>
            <a:r>
              <a:rPr lang="zh-CN" altLang="en-US" b="0" baseline="-25000"/>
              <a:t>t2</a:t>
            </a:r>
            <a:r>
              <a:rPr lang="en-US" altLang="zh-CN" b="0" baseline="-25000"/>
              <a:t> </a:t>
            </a:r>
            <a:r>
              <a:rPr lang="zh-CN" altLang="en-US" b="0"/>
              <a:t>和</a:t>
            </a:r>
            <a:r>
              <a:rPr lang="en-US" altLang="zh-CN" b="0"/>
              <a:t> </a:t>
            </a:r>
            <a:r>
              <a:rPr lang="zh-CN" altLang="en-US" b="0"/>
              <a:t>fv</a:t>
            </a:r>
            <a:r>
              <a:rPr lang="zh-CN" altLang="en-US" b="0" baseline="-25000"/>
              <a:t>t3</a:t>
            </a:r>
            <a:r>
              <a:rPr lang="en-US" altLang="zh-CN" b="0" baseline="-25000"/>
              <a:t> </a:t>
            </a:r>
            <a:r>
              <a:rPr lang="zh-CN" altLang="en-US" b="0"/>
              <a:t>来训练LSTM，这样如果观察到的最后一个事件发生在工作日结束时或工作周结束时，那么到下一个事件的</a:t>
            </a:r>
            <a:r>
              <a:rPr lang="zh-CN" altLang="en-US"/>
              <a:t>时间预计会更长</a:t>
            </a:r>
            <a:r>
              <a:rPr lang="zh-CN" altLang="en-US" b="0"/>
              <a:t>。</a:t>
            </a:r>
            <a:endParaRPr lang="zh-CN" altLang="en-US" b="0"/>
          </a:p>
        </p:txBody>
      </p:sp>
    </p:spTree>
  </p:cSld>
  <p:clrMapOvr>
    <a:masterClrMapping/>
  </p:clrMapOvr>
  <p:transition advClick="0" advTm="3931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stretch>
            <a:fillRect/>
          </a:stretch>
        </p:blipFill>
        <p:spPr>
          <a:xfrm>
            <a:off x="3275330" y="3884295"/>
            <a:ext cx="396875" cy="40195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3745865" y="2281555"/>
            <a:ext cx="457200" cy="48768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85902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6" name="文本框 15"/>
          <p:cNvSpPr txBox="1"/>
          <p:nvPr>
            <p:custDataLst>
              <p:tags r:id="rId5"/>
            </p:custDataLst>
          </p:nvPr>
        </p:nvSpPr>
        <p:spPr>
          <a:xfrm>
            <a:off x="449580" y="1737995"/>
            <a:ext cx="11742420" cy="1938020"/>
          </a:xfrm>
          <a:prstGeom prst="rect">
            <a:avLst/>
          </a:prstGeom>
          <a:noFill/>
        </p:spPr>
        <p:txBody>
          <a:bodyPr wrap="square" rtlCol="0">
            <a:spAutoFit/>
          </a:bodyPr>
          <a:p>
            <a:pPr algn="l">
              <a:buClrTx/>
              <a:buSzTx/>
              <a:buFontTx/>
            </a:pPr>
            <a:r>
              <a:rPr lang="en-US" altLang="zh-CN" b="0"/>
              <a:t> </a:t>
            </a:r>
            <a:r>
              <a:rPr lang="zh-CN" altLang="en-US" b="0"/>
              <a:t>在训练时，</a:t>
            </a:r>
            <a:endParaRPr lang="zh-CN" altLang="en-US" b="0"/>
          </a:p>
          <a:p>
            <a:pPr algn="l">
              <a:buClrTx/>
              <a:buSzTx/>
              <a:buFontTx/>
            </a:pPr>
            <a:endParaRPr lang="zh-CN" altLang="en-US" b="0"/>
          </a:p>
          <a:p>
            <a:pPr marL="342900" indent="-342900" algn="l">
              <a:buClrTx/>
              <a:buSzTx/>
              <a:buFont typeface="Wingdings" panose="05000000000000000000" charset="0"/>
              <a:buChar char="l"/>
            </a:pPr>
            <a:r>
              <a:rPr lang="en-US" altLang="zh-CN" b="0"/>
              <a:t> </a:t>
            </a:r>
            <a:r>
              <a:rPr lang="zh-CN" altLang="en-US" b="0"/>
              <a:t>将时间步长</a:t>
            </a:r>
            <a:r>
              <a:rPr lang="en-US" altLang="zh-CN" b="0"/>
              <a:t> k </a:t>
            </a:r>
            <a:r>
              <a:rPr lang="zh-CN" altLang="en-US" b="0"/>
              <a:t>的目标输出</a:t>
            </a:r>
            <a:r>
              <a:rPr lang="en-US" altLang="zh-CN" b="0"/>
              <a:t>       </a:t>
            </a:r>
            <a:r>
              <a:rPr lang="zh-CN" altLang="en-US" b="0"/>
              <a:t>设置为</a:t>
            </a:r>
            <a:r>
              <a:rPr lang="zh-CN" altLang="en-US"/>
              <a:t>一个时间步长后的事件活动的</a:t>
            </a:r>
            <a:r>
              <a:rPr lang="en-US" altLang="zh-CN"/>
              <a:t> one-hot encoding</a:t>
            </a:r>
            <a:r>
              <a:rPr lang="zh-CN" altLang="en-US" b="0"/>
              <a:t>，</a:t>
            </a:r>
            <a:endParaRPr lang="zh-CN" altLang="en-US" b="0"/>
          </a:p>
          <a:p>
            <a:pPr marL="0" indent="457200" algn="l">
              <a:buClrTx/>
              <a:buSzTx/>
              <a:buFont typeface="Wingdings" panose="05000000000000000000" charset="0"/>
              <a:buNone/>
            </a:pPr>
            <a:r>
              <a:rPr lang="zh-CN" altLang="en-US" b="0"/>
              <a:t>但是，事件在时间</a:t>
            </a:r>
            <a:r>
              <a:rPr lang="en-US" altLang="zh-CN" b="0"/>
              <a:t> k </a:t>
            </a:r>
            <a:r>
              <a:rPr lang="zh-CN" altLang="en-US" b="0"/>
              <a:t>结束时，没有新的事件</a:t>
            </a:r>
            <a:r>
              <a:rPr lang="zh-CN" altLang="en-US" b="0"/>
              <a:t>可以预测。</a:t>
            </a:r>
            <a:endParaRPr lang="zh-CN" altLang="en-US" b="0"/>
          </a:p>
          <a:p>
            <a:pPr marL="0" indent="457200" algn="l">
              <a:buClrTx/>
              <a:buSzTx/>
              <a:buFont typeface="Wingdings" panose="05000000000000000000" charset="0"/>
              <a:buNone/>
            </a:pPr>
            <a:r>
              <a:rPr lang="zh-CN" altLang="en-US" b="0"/>
              <a:t>所以，向</a:t>
            </a:r>
            <a:r>
              <a:rPr lang="en-US" altLang="zh-CN" b="0"/>
              <a:t> </a:t>
            </a:r>
            <a:r>
              <a:rPr lang="en-US" altLang="zh-CN" b="0">
                <a:sym typeface="+mn-ea"/>
              </a:rPr>
              <a:t>one-hot encoding </a:t>
            </a:r>
            <a:r>
              <a:rPr lang="zh-CN" altLang="en-US" b="0">
                <a:sym typeface="+mn-ea"/>
              </a:rPr>
              <a:t>中添加一额外的元素，当事件在</a:t>
            </a:r>
            <a:r>
              <a:rPr lang="en-US" altLang="zh-CN" b="0">
                <a:sym typeface="+mn-ea"/>
              </a:rPr>
              <a:t> k </a:t>
            </a:r>
            <a:r>
              <a:rPr lang="zh-CN" altLang="en-US" b="0">
                <a:sym typeface="+mn-ea"/>
              </a:rPr>
              <a:t>之后结束时，值为</a:t>
            </a:r>
            <a:r>
              <a:rPr lang="en-US" altLang="zh-CN" b="0">
                <a:sym typeface="+mn-ea"/>
              </a:rPr>
              <a:t>1</a:t>
            </a:r>
            <a:endParaRPr lang="zh-CN" altLang="en-US" b="0"/>
          </a:p>
          <a:p>
            <a:pPr algn="l">
              <a:buClrTx/>
              <a:buSzTx/>
              <a:buFontTx/>
            </a:pPr>
            <a:endParaRPr lang="zh-CN" altLang="en-US" b="0"/>
          </a:p>
        </p:txBody>
      </p:sp>
      <p:sp>
        <p:nvSpPr>
          <p:cNvPr id="11" name="文本框 10"/>
          <p:cNvSpPr txBox="1"/>
          <p:nvPr>
            <p:custDataLst>
              <p:tags r:id="rId6"/>
            </p:custDataLst>
          </p:nvPr>
        </p:nvSpPr>
        <p:spPr>
          <a:xfrm>
            <a:off x="449580" y="3578225"/>
            <a:ext cx="11742420" cy="1938020"/>
          </a:xfrm>
          <a:prstGeom prst="rect">
            <a:avLst/>
          </a:prstGeom>
          <a:noFill/>
        </p:spPr>
        <p:txBody>
          <a:bodyPr wrap="square" rtlCol="0">
            <a:spAutoFit/>
          </a:bodyPr>
          <a:p>
            <a:pPr algn="l">
              <a:buClrTx/>
              <a:buSzTx/>
              <a:buFontTx/>
            </a:pPr>
            <a:endParaRPr lang="zh-CN" altLang="en-US" b="0"/>
          </a:p>
          <a:p>
            <a:pPr marL="342900" indent="-342900" algn="l">
              <a:buClrTx/>
              <a:buSzTx/>
              <a:buFont typeface="Wingdings" panose="05000000000000000000" charset="0"/>
              <a:buChar char="l"/>
            </a:pPr>
            <a:r>
              <a:rPr lang="en-US" altLang="zh-CN" b="0"/>
              <a:t> </a:t>
            </a:r>
            <a:r>
              <a:rPr lang="zh-CN" altLang="en-US" b="0"/>
              <a:t>设置第二个目标输出</a:t>
            </a:r>
            <a:r>
              <a:rPr lang="en-US" altLang="zh-CN" b="0"/>
              <a:t>        </a:t>
            </a:r>
            <a:r>
              <a:rPr lang="zh-CN" altLang="en-US" b="0"/>
              <a:t>等于</a:t>
            </a:r>
            <a:r>
              <a:rPr lang="zh-CN" altLang="en-US"/>
              <a:t>下一个时间步长</a:t>
            </a:r>
            <a:r>
              <a:rPr lang="en-US" altLang="zh-CN"/>
              <a:t> k+1 </a:t>
            </a:r>
            <a:r>
              <a:rPr lang="zh-CN" altLang="en-US"/>
              <a:t>的</a:t>
            </a:r>
            <a:r>
              <a:rPr lang="en-US" altLang="zh-CN"/>
              <a:t> fv</a:t>
            </a:r>
            <a:r>
              <a:rPr lang="en-US" altLang="zh-CN" baseline="-25000"/>
              <a:t>t1</a:t>
            </a:r>
            <a:r>
              <a:rPr lang="en-US" altLang="zh-CN"/>
              <a:t> </a:t>
            </a:r>
            <a:r>
              <a:rPr lang="zh-CN" altLang="en-US"/>
              <a:t>特征</a:t>
            </a:r>
            <a:endParaRPr lang="zh-CN" altLang="en-US" b="0"/>
          </a:p>
          <a:p>
            <a:pPr marL="0" indent="457200" algn="l">
              <a:buClrTx/>
              <a:buSzTx/>
              <a:buFont typeface="Wingdings" panose="05000000000000000000" charset="0"/>
              <a:buNone/>
            </a:pPr>
            <a:r>
              <a:rPr lang="zh-CN" altLang="en-US" b="0"/>
              <a:t>目标是下一个事件和当前事件之间的时差输出</a:t>
            </a:r>
            <a:r>
              <a:rPr lang="en-US" altLang="zh-CN" b="0"/>
              <a:t> </a:t>
            </a:r>
            <a:endParaRPr lang="en-US" altLang="zh-CN" b="0"/>
          </a:p>
          <a:p>
            <a:pPr marL="0" indent="457200" algn="l">
              <a:buClrTx/>
              <a:buSzTx/>
              <a:buFont typeface="Wingdings" panose="05000000000000000000" charset="0"/>
              <a:buNone/>
            </a:pPr>
            <a:r>
              <a:rPr lang="zh-CN" altLang="en-US" b="0"/>
              <a:t>然而，如果知道当前事件的时间戳，我们可以计算之后事件的</a:t>
            </a:r>
            <a:r>
              <a:rPr lang="zh-CN" altLang="en-US" b="0"/>
              <a:t>时间戳</a:t>
            </a:r>
            <a:endParaRPr lang="zh-CN" altLang="en-US" b="0"/>
          </a:p>
          <a:p>
            <a:pPr marL="0" indent="457200" algn="l">
              <a:buClrTx/>
              <a:buSzTx/>
              <a:buFont typeface="Wingdings" panose="05000000000000000000" charset="0"/>
              <a:buNone/>
            </a:pPr>
            <a:r>
              <a:rPr lang="zh-CN" altLang="en-US" b="0"/>
              <a:t>使用</a:t>
            </a:r>
            <a:r>
              <a:rPr lang="en-US" altLang="zh-CN" b="0"/>
              <a:t> Adam </a:t>
            </a:r>
            <a:r>
              <a:rPr lang="zh-CN" altLang="en-US" b="0"/>
              <a:t>学习算法来优化神经网络的权值（最小化交叉熵、平均绝对误差</a:t>
            </a:r>
            <a:r>
              <a:rPr lang="en-US" altLang="zh-CN" b="0"/>
              <a:t>MAE</a:t>
            </a:r>
            <a:r>
              <a:rPr lang="zh-CN" altLang="en-US" b="0"/>
              <a:t>）</a:t>
            </a:r>
            <a:r>
              <a:rPr lang="en-US" altLang="zh-CN" b="0"/>
              <a:t> </a:t>
            </a:r>
            <a:endParaRPr lang="zh-CN" altLang="en-US" b="0"/>
          </a:p>
          <a:p>
            <a:pPr algn="l">
              <a:buClrTx/>
              <a:buSzTx/>
              <a:buFontTx/>
            </a:pPr>
            <a:endParaRPr lang="zh-CN" altLang="en-US" b="0"/>
          </a:p>
        </p:txBody>
      </p:sp>
    </p:spTree>
  </p:cSld>
  <p:clrMapOvr>
    <a:masterClrMapping/>
  </p:clrMapOvr>
  <p:transition advClick="0" advTm="3931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6" name="文本框 15"/>
          <p:cNvSpPr txBox="1"/>
          <p:nvPr>
            <p:custDataLst>
              <p:tags r:id="rId1"/>
            </p:custDataLst>
          </p:nvPr>
        </p:nvSpPr>
        <p:spPr>
          <a:xfrm>
            <a:off x="449580" y="1737995"/>
            <a:ext cx="11742420" cy="422910"/>
          </a:xfrm>
          <a:prstGeom prst="rect">
            <a:avLst/>
          </a:prstGeom>
          <a:noFill/>
        </p:spPr>
        <p:txBody>
          <a:bodyPr wrap="square" rtlCol="0">
            <a:noAutofit/>
          </a:bodyPr>
          <a:p>
            <a:pPr algn="l">
              <a:buClrTx/>
              <a:buSzTx/>
              <a:buFontTx/>
            </a:pPr>
            <a:r>
              <a:rPr lang="zh-CN" altLang="en-US" b="0"/>
              <a:t> 用</a:t>
            </a:r>
            <a:r>
              <a:rPr lang="en-US" altLang="zh-CN" b="0"/>
              <a:t> </a:t>
            </a:r>
            <a:r>
              <a:rPr lang="zh-CN" altLang="en-US" b="0"/>
              <a:t>LSTM</a:t>
            </a:r>
            <a:r>
              <a:rPr lang="en-US" altLang="zh-CN" b="0"/>
              <a:t> </a:t>
            </a:r>
            <a:r>
              <a:rPr lang="zh-CN" altLang="en-US" b="0"/>
              <a:t>对下一个活动</a:t>
            </a:r>
            <a:r>
              <a:rPr lang="zh-CN" altLang="en-US" dirty="0">
                <a:solidFill>
                  <a:srgbClr val="0070C0"/>
                </a:solidFill>
                <a:latin typeface="微软雅黑" panose="020B0503020204020204" charset="-122"/>
                <a:ea typeface="微软雅黑" panose="020B0503020204020204" charset="-122"/>
              </a:rPr>
              <a:t>预测函数</a:t>
            </a:r>
            <a:r>
              <a:rPr lang="en-US" altLang="zh-CN" b="0"/>
              <a:t>       </a:t>
            </a:r>
            <a:r>
              <a:rPr lang="zh-CN" altLang="en-US" b="0"/>
              <a:t>和时间预测函数</a:t>
            </a:r>
            <a:r>
              <a:rPr lang="en-US" altLang="zh-CN" b="0"/>
              <a:t>       </a:t>
            </a:r>
            <a:r>
              <a:rPr lang="zh-CN" altLang="en-US" b="0"/>
              <a:t>进行</a:t>
            </a:r>
            <a:r>
              <a:rPr lang="zh-CN" altLang="en-US" dirty="0">
                <a:solidFill>
                  <a:srgbClr val="0070C0"/>
                </a:solidFill>
                <a:latin typeface="微软雅黑" panose="020B0503020204020204" charset="-122"/>
                <a:ea typeface="微软雅黑" panose="020B0503020204020204" charset="-122"/>
              </a:rPr>
              <a:t>建模</a:t>
            </a:r>
            <a:r>
              <a:rPr lang="zh-CN" altLang="en-US" b="0"/>
              <a:t>可以使用</a:t>
            </a:r>
            <a:r>
              <a:rPr lang="zh-CN" altLang="en-US" dirty="0">
                <a:solidFill>
                  <a:srgbClr val="0070C0"/>
                </a:solidFill>
                <a:latin typeface="微软雅黑" panose="020B0503020204020204" charset="-122"/>
                <a:ea typeface="微软雅黑" panose="020B0503020204020204" charset="-122"/>
              </a:rPr>
              <a:t>几种架构</a:t>
            </a:r>
            <a:r>
              <a:rPr lang="zh-CN" altLang="en-US" b="0"/>
              <a:t>来完成</a:t>
            </a:r>
            <a:endParaRPr lang="zh-CN" altLang="en-US" b="0"/>
          </a:p>
          <a:p>
            <a:pPr algn="l">
              <a:buClrTx/>
              <a:buSzTx/>
              <a:buFontTx/>
            </a:pPr>
            <a:endParaRPr b="0"/>
          </a:p>
        </p:txBody>
      </p:sp>
      <p:sp>
        <p:nvSpPr>
          <p:cNvPr id="11" name="文本框 10"/>
          <p:cNvSpPr txBox="1"/>
          <p:nvPr>
            <p:custDataLst>
              <p:tags r:id="rId2"/>
            </p:custDataLst>
          </p:nvPr>
        </p:nvSpPr>
        <p:spPr>
          <a:xfrm>
            <a:off x="449580" y="2343785"/>
            <a:ext cx="3935095" cy="2170430"/>
          </a:xfrm>
          <a:prstGeom prst="rect">
            <a:avLst/>
          </a:prstGeom>
          <a:noFill/>
        </p:spPr>
        <p:txBody>
          <a:bodyPr wrap="square" rtlCol="0">
            <a:noAutofit/>
          </a:bodyPr>
          <a:p>
            <a:pPr algn="l">
              <a:buClrTx/>
              <a:buSzTx/>
              <a:buFontTx/>
            </a:pPr>
            <a:endParaRPr lang="zh-CN" altLang="en-US" b="0"/>
          </a:p>
          <a:p>
            <a:pPr marL="342900" indent="-342900" algn="l">
              <a:buClrTx/>
              <a:buSzTx/>
              <a:buFont typeface="Wingdings" panose="05000000000000000000" charset="0"/>
              <a:buChar char="l"/>
            </a:pPr>
            <a:r>
              <a:rPr lang="zh-CN" altLang="en-US" b="0" dirty="0">
                <a:solidFill>
                  <a:schemeClr val="tx1"/>
                </a:solidFill>
                <a:latin typeface="微软雅黑" panose="020B0503020204020204" charset="-122"/>
                <a:ea typeface="微软雅黑" panose="020B0503020204020204" charset="-122"/>
              </a:rPr>
              <a:t>首先</a:t>
            </a:r>
            <a:r>
              <a:rPr b="0"/>
              <a:t>，我们可以训练两个</a:t>
            </a:r>
            <a:r>
              <a:rPr lang="zh-CN" altLang="en-US" dirty="0">
                <a:solidFill>
                  <a:srgbClr val="0070C0"/>
                </a:solidFill>
                <a:latin typeface="微软雅黑" panose="020B0503020204020204" charset="-122"/>
                <a:ea typeface="微软雅黑" panose="020B0503020204020204" charset="-122"/>
              </a:rPr>
              <a:t>独立</a:t>
            </a:r>
            <a:r>
              <a:rPr b="0"/>
              <a:t>的模型，一个用于</a:t>
            </a:r>
            <a:r>
              <a:rPr lang="en-US" b="0"/>
              <a:t>        </a:t>
            </a:r>
            <a:r>
              <a:rPr b="0"/>
              <a:t>，另一个用于</a:t>
            </a:r>
            <a:r>
              <a:rPr lang="en-US" b="0"/>
              <a:t>        </a:t>
            </a:r>
            <a:r>
              <a:rPr b="0"/>
              <a:t>，它们在每个时间步长都使用相同的输入特征</a:t>
            </a:r>
            <a:endParaRPr lang="zh-CN" altLang="en-US" b="0"/>
          </a:p>
          <a:p>
            <a:pPr algn="l">
              <a:buClrTx/>
              <a:buSzTx/>
              <a:buFontTx/>
            </a:pPr>
            <a:endParaRPr lang="zh-CN" altLang="en-US" b="0"/>
          </a:p>
        </p:txBody>
      </p:sp>
      <p:pic>
        <p:nvPicPr>
          <p:cNvPr id="5" name="图片 4"/>
          <p:cNvPicPr>
            <a:picLocks noChangeAspect="1"/>
          </p:cNvPicPr>
          <p:nvPr>
            <p:custDataLst>
              <p:tags r:id="rId3"/>
            </p:custDataLst>
          </p:nvPr>
        </p:nvPicPr>
        <p:blipFill>
          <a:blip r:embed="rId4"/>
          <a:stretch>
            <a:fillRect/>
          </a:stretch>
        </p:blipFill>
        <p:spPr>
          <a:xfrm>
            <a:off x="4203065" y="1737995"/>
            <a:ext cx="363855" cy="3810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417945" y="1708785"/>
            <a:ext cx="371475" cy="410210"/>
          </a:xfrm>
          <a:prstGeom prst="rect">
            <a:avLst/>
          </a:prstGeom>
        </p:spPr>
      </p:pic>
      <p:pic>
        <p:nvPicPr>
          <p:cNvPr id="2" name="图片 1"/>
          <p:cNvPicPr>
            <a:picLocks noChangeAspect="1"/>
          </p:cNvPicPr>
          <p:nvPr>
            <p:custDataLst>
              <p:tags r:id="rId7"/>
            </p:custDataLst>
          </p:nvPr>
        </p:nvPicPr>
        <p:blipFill>
          <a:blip r:embed="rId8"/>
          <a:stretch>
            <a:fillRect/>
          </a:stretch>
        </p:blipFill>
        <p:spPr>
          <a:xfrm>
            <a:off x="7004050" y="2797175"/>
            <a:ext cx="2392680" cy="3238500"/>
          </a:xfrm>
          <a:prstGeom prst="rect">
            <a:avLst/>
          </a:prstGeom>
          <a:ln>
            <a:solidFill>
              <a:schemeClr val="accent1"/>
            </a:solidFill>
          </a:ln>
        </p:spPr>
      </p:pic>
      <p:pic>
        <p:nvPicPr>
          <p:cNvPr id="7" name="图片 6"/>
          <p:cNvPicPr>
            <a:picLocks noChangeAspect="1"/>
          </p:cNvPicPr>
          <p:nvPr>
            <p:custDataLst>
              <p:tags r:id="rId9"/>
            </p:custDataLst>
          </p:nvPr>
        </p:nvPicPr>
        <p:blipFill>
          <a:blip r:embed="rId4"/>
          <a:stretch>
            <a:fillRect/>
          </a:stretch>
        </p:blipFill>
        <p:spPr>
          <a:xfrm>
            <a:off x="2963545" y="2973070"/>
            <a:ext cx="363855" cy="381000"/>
          </a:xfrm>
          <a:prstGeom prst="rect">
            <a:avLst/>
          </a:prstGeom>
        </p:spPr>
      </p:pic>
      <p:pic>
        <p:nvPicPr>
          <p:cNvPr id="9" name="图片 8"/>
          <p:cNvPicPr>
            <a:picLocks noChangeAspect="1"/>
          </p:cNvPicPr>
          <p:nvPr>
            <p:custDataLst>
              <p:tags r:id="rId10"/>
            </p:custDataLst>
          </p:nvPr>
        </p:nvPicPr>
        <p:blipFill>
          <a:blip r:embed="rId6"/>
          <a:stretch>
            <a:fillRect/>
          </a:stretch>
        </p:blipFill>
        <p:spPr>
          <a:xfrm>
            <a:off x="1680845" y="3229610"/>
            <a:ext cx="371475" cy="410210"/>
          </a:xfrm>
          <a:prstGeom prst="rect">
            <a:avLst/>
          </a:prstGeom>
        </p:spPr>
      </p:pic>
    </p:spTree>
  </p:cSld>
  <p:clrMapOvr>
    <a:masterClrMapping/>
  </p:clrMapOvr>
  <p:transition advClick="0" advTm="3931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stretch>
            <a:fillRect/>
          </a:stretch>
        </p:blipFill>
        <p:spPr>
          <a:xfrm>
            <a:off x="2458085" y="1846580"/>
            <a:ext cx="371475" cy="41021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487170" y="1846580"/>
            <a:ext cx="363855" cy="38100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1" name="文本框 10"/>
          <p:cNvSpPr txBox="1"/>
          <p:nvPr>
            <p:custDataLst>
              <p:tags r:id="rId5"/>
            </p:custDataLst>
          </p:nvPr>
        </p:nvSpPr>
        <p:spPr>
          <a:xfrm>
            <a:off x="233045" y="1552575"/>
            <a:ext cx="5180330" cy="1971675"/>
          </a:xfrm>
          <a:prstGeom prst="rect">
            <a:avLst/>
          </a:prstGeom>
          <a:noFill/>
        </p:spPr>
        <p:txBody>
          <a:bodyPr wrap="square" rtlCol="0">
            <a:noAutofit/>
          </a:bodyPr>
          <a:p>
            <a:pPr algn="l">
              <a:buClrTx/>
              <a:buSzTx/>
              <a:buFontTx/>
            </a:pPr>
            <a:endParaRPr lang="zh-CN" altLang="en-US" b="0"/>
          </a:p>
          <a:p>
            <a:pPr marL="342900" indent="-342900" algn="just">
              <a:buClrTx/>
              <a:buSzTx/>
              <a:buFont typeface="Wingdings" panose="05000000000000000000" charset="0"/>
              <a:buChar char="l"/>
            </a:pPr>
            <a:r>
              <a:rPr lang="zh-CN" altLang="en-US" b="0" dirty="0">
                <a:solidFill>
                  <a:schemeClr val="tx1"/>
                </a:solidFill>
                <a:latin typeface="微软雅黑" panose="020B0503020204020204" charset="-122"/>
                <a:ea typeface="微软雅黑" panose="020B0503020204020204" charset="-122"/>
              </a:rPr>
              <a:t>其次</a:t>
            </a:r>
            <a:r>
              <a:rPr b="0"/>
              <a:t>，</a:t>
            </a:r>
            <a:r>
              <a:rPr lang="en-US" b="0"/>
              <a:t>      </a:t>
            </a:r>
            <a:r>
              <a:rPr b="0"/>
              <a:t>和</a:t>
            </a:r>
            <a:r>
              <a:rPr lang="en-US" b="0"/>
              <a:t>         </a:t>
            </a:r>
            <a:r>
              <a:rPr b="0"/>
              <a:t>可以在一个</a:t>
            </a:r>
            <a:r>
              <a:rPr lang="zh-CN" altLang="en-US" dirty="0">
                <a:solidFill>
                  <a:srgbClr val="0070C0"/>
                </a:solidFill>
                <a:latin typeface="微软雅黑" panose="020B0503020204020204" charset="-122"/>
                <a:ea typeface="微软雅黑" panose="020B0503020204020204" charset="-122"/>
              </a:rPr>
              <a:t>单一的LSTM模型</a:t>
            </a:r>
            <a:r>
              <a:rPr b="0"/>
              <a:t>中共同学习，该模型在一个多任务学习设置中生成两个输出</a:t>
            </a:r>
            <a:r>
              <a:rPr lang="zh-CN" b="0"/>
              <a:t>。</a:t>
            </a:r>
            <a:endParaRPr lang="zh-CN" b="0"/>
          </a:p>
          <a:p>
            <a:pPr marL="342900" indent="-342900" algn="l">
              <a:buClrTx/>
              <a:buSzTx/>
              <a:buFont typeface="Wingdings" panose="05000000000000000000" charset="0"/>
              <a:buChar char="l"/>
            </a:pPr>
            <a:endParaRPr lang="zh-CN" b="0"/>
          </a:p>
          <a:p>
            <a:pPr algn="l">
              <a:buClrTx/>
              <a:buSzTx/>
              <a:buFontTx/>
            </a:pPr>
            <a:endParaRPr lang="zh-CN" altLang="en-US" b="0"/>
          </a:p>
        </p:txBody>
      </p:sp>
      <p:pic>
        <p:nvPicPr>
          <p:cNvPr id="10" name="图片 9"/>
          <p:cNvPicPr>
            <a:picLocks noChangeAspect="1"/>
          </p:cNvPicPr>
          <p:nvPr>
            <p:custDataLst>
              <p:tags r:id="rId6"/>
            </p:custDataLst>
          </p:nvPr>
        </p:nvPicPr>
        <p:blipFill>
          <a:blip r:embed="rId7"/>
          <a:stretch>
            <a:fillRect/>
          </a:stretch>
        </p:blipFill>
        <p:spPr>
          <a:xfrm>
            <a:off x="7113270" y="1734185"/>
            <a:ext cx="2689860" cy="3581400"/>
          </a:xfrm>
          <a:prstGeom prst="rect">
            <a:avLst/>
          </a:prstGeom>
          <a:ln>
            <a:solidFill>
              <a:schemeClr val="accent1"/>
            </a:solidFill>
          </a:ln>
        </p:spPr>
      </p:pic>
      <p:sp>
        <p:nvSpPr>
          <p:cNvPr id="2" name="文本框 1"/>
          <p:cNvSpPr txBox="1"/>
          <p:nvPr/>
        </p:nvSpPr>
        <p:spPr>
          <a:xfrm>
            <a:off x="755650" y="3663315"/>
            <a:ext cx="4787900" cy="1322070"/>
          </a:xfrm>
          <a:prstGeom prst="rect">
            <a:avLst/>
          </a:prstGeom>
          <a:noFill/>
        </p:spPr>
        <p:txBody>
          <a:bodyPr wrap="square" rtlCol="0" anchor="t">
            <a:spAutoFit/>
          </a:bodyPr>
          <a:p>
            <a:pPr marL="0" indent="0" algn="just">
              <a:buClrTx/>
              <a:buSzTx/>
              <a:buFont typeface="Wingdings" panose="05000000000000000000" charset="0"/>
              <a:buNone/>
            </a:pPr>
            <a:r>
              <a:rPr lang="zh-CN" b="0">
                <a:sym typeface="+mn-ea"/>
              </a:rPr>
              <a:t>在多任务学习设置中使用</a:t>
            </a:r>
            <a:r>
              <a:rPr lang="en-US" altLang="zh-CN" b="0">
                <a:sym typeface="+mn-ea"/>
              </a:rPr>
              <a:t>LSTM</a:t>
            </a:r>
            <a:r>
              <a:rPr lang="zh-CN" b="0">
                <a:sym typeface="+mn-ea"/>
              </a:rPr>
              <a:t>已经表明，在联合学习多个自然语言处理任务时，可以</a:t>
            </a:r>
            <a:r>
              <a:rPr lang="zh-CN">
                <a:sym typeface="+mn-ea"/>
              </a:rPr>
              <a:t>提高所有个体任务的性能</a:t>
            </a:r>
            <a:r>
              <a:rPr lang="zh-CN" b="0">
                <a:sym typeface="+mn-ea"/>
              </a:rPr>
              <a:t>，包括语性标记、命名实体识别和句子分类。</a:t>
            </a:r>
            <a:endParaRPr lang="zh-CN" altLang="en-US" b="0">
              <a:sym typeface="+mn-ea"/>
            </a:endParaRPr>
          </a:p>
        </p:txBody>
      </p:sp>
    </p:spTree>
  </p:cSld>
  <p:clrMapOvr>
    <a:masterClrMapping/>
  </p:clrMapOvr>
  <p:transition advClick="0" advTm="3931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5"/>
          <p:cNvSpPr/>
          <p:nvPr/>
        </p:nvSpPr>
        <p:spPr bwMode="auto">
          <a:xfrm>
            <a:off x="517332" y="2149125"/>
            <a:ext cx="2949995" cy="261455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91440" tIns="45720" rIns="91440" bIns="45720" numCol="1" anchor="t" anchorCtr="0" compatLnSpc="1"/>
          <a:lstStyle/>
          <a:p>
            <a:endParaRPr lang="zh-CN" altLang="en-US" sz="2665" dirty="0">
              <a:solidFill>
                <a:srgbClr val="005A9E"/>
              </a:solidFill>
              <a:latin typeface="Century Schoolbook" panose="02040604050505020304" pitchFamily="18" charset="0"/>
              <a:cs typeface="+mn-ea"/>
              <a:sym typeface="+mn-lt"/>
            </a:endParaRPr>
          </a:p>
        </p:txBody>
      </p:sp>
      <p:sp>
        <p:nvSpPr>
          <p:cNvPr id="47" name="Freeform 5"/>
          <p:cNvSpPr/>
          <p:nvPr/>
        </p:nvSpPr>
        <p:spPr bwMode="auto">
          <a:xfrm>
            <a:off x="739642" y="2106873"/>
            <a:ext cx="2949995" cy="261455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91440" tIns="45720" rIns="91440" bIns="45720" numCol="1" anchor="t" anchorCtr="0" compatLnSpc="1"/>
          <a:lstStyle/>
          <a:p>
            <a:endParaRPr lang="zh-CN" altLang="en-US" sz="2665">
              <a:solidFill>
                <a:srgbClr val="005A9E"/>
              </a:solidFill>
              <a:latin typeface="Century Schoolbook" panose="02040604050505020304" pitchFamily="18" charset="0"/>
              <a:cs typeface="+mn-ea"/>
              <a:sym typeface="+mn-lt"/>
            </a:endParaRPr>
          </a:p>
        </p:txBody>
      </p:sp>
      <p:sp>
        <p:nvSpPr>
          <p:cNvPr id="48" name="矩形 47"/>
          <p:cNvSpPr/>
          <p:nvPr/>
        </p:nvSpPr>
        <p:spPr>
          <a:xfrm>
            <a:off x="738485" y="2998128"/>
            <a:ext cx="2899077" cy="861744"/>
          </a:xfrm>
          <a:prstGeom prst="rect">
            <a:avLst/>
          </a:prstGeom>
        </p:spPr>
        <p:txBody>
          <a:bodyPr wrap="square" lIns="121891" tIns="60945" rIns="121891" bIns="60945">
            <a:spAutoFit/>
          </a:bodyPr>
          <a:lstStyle/>
          <a:p>
            <a:pPr defTabSz="1245235">
              <a:spcBef>
                <a:spcPts val="0"/>
              </a:spcBef>
              <a:spcAft>
                <a:spcPts val="0"/>
              </a:spcAft>
              <a:defRPr/>
            </a:pPr>
            <a:r>
              <a:rPr lang="zh-CN" altLang="en-US" sz="4800" kern="0" dirty="0">
                <a:solidFill>
                  <a:srgbClr val="005A9E"/>
                </a:solidFill>
                <a:latin typeface="Century Schoolbook" panose="02040604050505020304" pitchFamily="18" charset="0"/>
                <a:cs typeface="+mn-ea"/>
                <a:sym typeface="+mn-lt"/>
              </a:rPr>
              <a:t>大纲</a:t>
            </a:r>
            <a:endParaRPr lang="zh-CN" altLang="en-US" sz="4800" kern="0" dirty="0">
              <a:solidFill>
                <a:srgbClr val="005A9E"/>
              </a:solidFill>
              <a:latin typeface="Century Schoolbook" panose="02040604050505020304" pitchFamily="18" charset="0"/>
              <a:cs typeface="+mn-ea"/>
              <a:sym typeface="+mn-lt"/>
            </a:endParaRPr>
          </a:p>
        </p:txBody>
      </p:sp>
      <p:grpSp>
        <p:nvGrpSpPr>
          <p:cNvPr id="32" name="组合 31"/>
          <p:cNvGrpSpPr/>
          <p:nvPr/>
        </p:nvGrpSpPr>
        <p:grpSpPr>
          <a:xfrm>
            <a:off x="4994275" y="253365"/>
            <a:ext cx="6656070" cy="844766"/>
            <a:chOff x="3781167" y="-569597"/>
            <a:chExt cx="7100675" cy="1182181"/>
          </a:xfrm>
        </p:grpSpPr>
        <p:sp>
          <p:nvSpPr>
            <p:cNvPr id="33" name="六边形 3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38" name="六边形 37"/>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介绍</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39" name="组合 38"/>
            <p:cNvGrpSpPr/>
            <p:nvPr/>
          </p:nvGrpSpPr>
          <p:grpSpPr>
            <a:xfrm rot="16200000">
              <a:off x="4093035" y="-642392"/>
              <a:ext cx="1134781" cy="1280371"/>
              <a:chOff x="8439634" y="3544648"/>
              <a:chExt cx="1611146" cy="1817848"/>
            </a:xfrm>
          </p:grpSpPr>
          <p:sp>
            <p:nvSpPr>
              <p:cNvPr id="4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4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grpSp>
        <p:sp>
          <p:nvSpPr>
            <p:cNvPr id="40" name="Rectangle 7"/>
            <p:cNvSpPr>
              <a:spLocks noChangeArrowheads="1"/>
            </p:cNvSpPr>
            <p:nvPr/>
          </p:nvSpPr>
          <p:spPr bwMode="auto">
            <a:xfrm>
              <a:off x="4381834" y="-290264"/>
              <a:ext cx="557186" cy="902848"/>
            </a:xfrm>
            <a:prstGeom prst="rect">
              <a:avLst/>
            </a:prstGeom>
            <a:noFill/>
            <a:ln w="9525">
              <a:noFill/>
              <a:miter lim="800000"/>
            </a:ln>
          </p:spPr>
          <p:txBody>
            <a:bodyPr wrap="square" lIns="91440" tIns="45720" rIns="91440" bIns="45720">
              <a:spAutoFit/>
            </a:bodyPr>
            <a:lstStyle/>
            <a:p>
              <a:r>
                <a:rPr lang="en-US" altLang="zh-CN" sz="3600" dirty="0">
                  <a:latin typeface="Century Schoolbook" panose="02040604050505020304" pitchFamily="18" charset="0"/>
                  <a:cs typeface="+mn-ea"/>
                  <a:sym typeface="+mn-lt"/>
                </a:rPr>
                <a:t>1</a:t>
              </a:r>
              <a:endParaRPr lang="zh-CN" altLang="en-US" sz="3600" dirty="0">
                <a:latin typeface="Century Schoolbook" panose="02040604050505020304" pitchFamily="18" charset="0"/>
                <a:cs typeface="+mn-ea"/>
                <a:sym typeface="+mn-lt"/>
              </a:endParaRPr>
            </a:p>
          </p:txBody>
        </p:sp>
      </p:grpSp>
      <p:grpSp>
        <p:nvGrpSpPr>
          <p:cNvPr id="98" name="组合 97"/>
          <p:cNvGrpSpPr/>
          <p:nvPr/>
        </p:nvGrpSpPr>
        <p:grpSpPr>
          <a:xfrm>
            <a:off x="5088255" y="2487930"/>
            <a:ext cx="6562090" cy="844708"/>
            <a:chOff x="3781167" y="-569597"/>
            <a:chExt cx="7100675" cy="1182446"/>
          </a:xfrm>
        </p:grpSpPr>
        <p:sp>
          <p:nvSpPr>
            <p:cNvPr id="99" name="六边形 98"/>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100" name="六边形 99"/>
            <p:cNvSpPr/>
            <p:nvPr/>
          </p:nvSpPr>
          <p:spPr>
            <a:xfrm>
              <a:off x="4660425" y="-394058"/>
              <a:ext cx="6085941" cy="811228"/>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下一活动、时间戳预测</a:t>
              </a:r>
              <a:endParaRPr lang="en-US" altLang="zh-CN"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101" name="组合 100"/>
            <p:cNvGrpSpPr/>
            <p:nvPr/>
          </p:nvGrpSpPr>
          <p:grpSpPr>
            <a:xfrm rot="16200000">
              <a:off x="4093035" y="-642392"/>
              <a:ext cx="1134781" cy="1280371"/>
              <a:chOff x="8439634" y="3544648"/>
              <a:chExt cx="1611146" cy="1817848"/>
            </a:xfrm>
          </p:grpSpPr>
          <p:sp>
            <p:nvSpPr>
              <p:cNvPr id="103"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104"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grpSp>
        <p:sp>
          <p:nvSpPr>
            <p:cNvPr id="102" name="Rectangle 7"/>
            <p:cNvSpPr>
              <a:spLocks noChangeArrowheads="1"/>
            </p:cNvSpPr>
            <p:nvPr/>
          </p:nvSpPr>
          <p:spPr bwMode="auto">
            <a:xfrm>
              <a:off x="4334039" y="-290264"/>
              <a:ext cx="652776" cy="903113"/>
            </a:xfrm>
            <a:prstGeom prst="rect">
              <a:avLst/>
            </a:prstGeom>
            <a:noFill/>
            <a:ln w="9525">
              <a:noFill/>
              <a:miter lim="800000"/>
            </a:ln>
          </p:spPr>
          <p:txBody>
            <a:bodyPr wrap="square" lIns="91440" tIns="45720" rIns="91440" bIns="45720">
              <a:spAutoFit/>
            </a:bodyPr>
            <a:lstStyle/>
            <a:p>
              <a:r>
                <a:rPr lang="en-US" altLang="zh-CN" sz="3600" dirty="0">
                  <a:latin typeface="Century Schoolbook" panose="02040604050505020304" pitchFamily="18" charset="0"/>
                  <a:cs typeface="+mn-ea"/>
                  <a:sym typeface="+mn-lt"/>
                </a:rPr>
                <a:t>3</a:t>
              </a:r>
              <a:endParaRPr lang="zh-CN" altLang="en-US" sz="3600" dirty="0">
                <a:latin typeface="Century Schoolbook" panose="02040604050505020304" pitchFamily="18" charset="0"/>
                <a:cs typeface="+mn-ea"/>
                <a:sym typeface="+mn-lt"/>
              </a:endParaRPr>
            </a:p>
          </p:txBody>
        </p:sp>
      </p:grpSp>
      <p:grpSp>
        <p:nvGrpSpPr>
          <p:cNvPr id="105" name="组合 104"/>
          <p:cNvGrpSpPr/>
          <p:nvPr/>
        </p:nvGrpSpPr>
        <p:grpSpPr>
          <a:xfrm>
            <a:off x="5026025" y="3594100"/>
            <a:ext cx="6623685" cy="844708"/>
            <a:chOff x="3781167" y="-569597"/>
            <a:chExt cx="7100675" cy="1182446"/>
          </a:xfrm>
        </p:grpSpPr>
        <p:sp>
          <p:nvSpPr>
            <p:cNvPr id="106" name="六边形 105"/>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107" name="六边形 106"/>
            <p:cNvSpPr/>
            <p:nvPr/>
          </p:nvSpPr>
          <p:spPr>
            <a:xfrm>
              <a:off x="4660425" y="-394058"/>
              <a:ext cx="6085941" cy="811228"/>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后缀</a:t>
              </a:r>
              <a:r>
                <a:rPr lang="zh-CN" altLang="en-US" sz="2800" dirty="0">
                  <a:solidFill>
                    <a:schemeClr val="tx1"/>
                  </a:solidFill>
                  <a:latin typeface="Century Schoolbook" panose="02040604050505020304" pitchFamily="18" charset="0"/>
                  <a:cs typeface="Times New Roman" panose="02020603050405020304" pitchFamily="18" charset="0"/>
                  <a:sym typeface="+mn-lt"/>
                </a:rPr>
                <a:t>预测</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108" name="组合 107"/>
            <p:cNvGrpSpPr/>
            <p:nvPr/>
          </p:nvGrpSpPr>
          <p:grpSpPr>
            <a:xfrm rot="16200000">
              <a:off x="4093035" y="-642392"/>
              <a:ext cx="1134781" cy="1280371"/>
              <a:chOff x="8439634" y="3544648"/>
              <a:chExt cx="1611146" cy="1817848"/>
            </a:xfrm>
          </p:grpSpPr>
          <p:sp>
            <p:nvSpPr>
              <p:cNvPr id="110"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111"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grpSp>
        <p:sp>
          <p:nvSpPr>
            <p:cNvPr id="109" name="Rectangle 7"/>
            <p:cNvSpPr>
              <a:spLocks noChangeArrowheads="1"/>
            </p:cNvSpPr>
            <p:nvPr/>
          </p:nvSpPr>
          <p:spPr bwMode="auto">
            <a:xfrm>
              <a:off x="4334039" y="-290264"/>
              <a:ext cx="652776" cy="903113"/>
            </a:xfrm>
            <a:prstGeom prst="rect">
              <a:avLst/>
            </a:prstGeom>
            <a:noFill/>
            <a:ln w="9525">
              <a:noFill/>
              <a:miter lim="800000"/>
            </a:ln>
          </p:spPr>
          <p:txBody>
            <a:bodyPr wrap="square" lIns="91440" tIns="45720" rIns="91440" bIns="45720">
              <a:spAutoFit/>
            </a:bodyPr>
            <a:lstStyle/>
            <a:p>
              <a:r>
                <a:rPr lang="en-US" altLang="zh-CN" sz="3600" dirty="0">
                  <a:latin typeface="Century Schoolbook" panose="02040604050505020304" pitchFamily="18" charset="0"/>
                  <a:cs typeface="+mn-ea"/>
                  <a:sym typeface="+mn-lt"/>
                </a:rPr>
                <a:t>4</a:t>
              </a:r>
              <a:endParaRPr lang="zh-CN" altLang="en-US" sz="3600" dirty="0">
                <a:latin typeface="Century Schoolbook" panose="02040604050505020304" pitchFamily="18" charset="0"/>
                <a:cs typeface="+mn-ea"/>
                <a:sym typeface="+mn-lt"/>
              </a:endParaRPr>
            </a:p>
          </p:txBody>
        </p:sp>
      </p:grpSp>
      <p:grpSp>
        <p:nvGrpSpPr>
          <p:cNvPr id="112" name="组合 111"/>
          <p:cNvGrpSpPr/>
          <p:nvPr/>
        </p:nvGrpSpPr>
        <p:grpSpPr>
          <a:xfrm>
            <a:off x="5088255" y="4717415"/>
            <a:ext cx="6562090" cy="844708"/>
            <a:chOff x="3781167" y="-569597"/>
            <a:chExt cx="7100675" cy="1182446"/>
          </a:xfrm>
        </p:grpSpPr>
        <p:sp>
          <p:nvSpPr>
            <p:cNvPr id="113" name="六边形 11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114" name="六边形 113"/>
            <p:cNvSpPr/>
            <p:nvPr/>
          </p:nvSpPr>
          <p:spPr>
            <a:xfrm>
              <a:off x="4660425" y="-394058"/>
              <a:ext cx="6085941" cy="811228"/>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剩余循环时间预测</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115" name="组合 114"/>
            <p:cNvGrpSpPr/>
            <p:nvPr/>
          </p:nvGrpSpPr>
          <p:grpSpPr>
            <a:xfrm rot="16200000">
              <a:off x="4093035" y="-642392"/>
              <a:ext cx="1134781" cy="1280371"/>
              <a:chOff x="8439634" y="3544648"/>
              <a:chExt cx="1611146" cy="1817848"/>
            </a:xfrm>
          </p:grpSpPr>
          <p:sp>
            <p:nvSpPr>
              <p:cNvPr id="11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11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grpSp>
        <p:sp>
          <p:nvSpPr>
            <p:cNvPr id="116" name="Rectangle 7"/>
            <p:cNvSpPr>
              <a:spLocks noChangeArrowheads="1"/>
            </p:cNvSpPr>
            <p:nvPr/>
          </p:nvSpPr>
          <p:spPr bwMode="auto">
            <a:xfrm>
              <a:off x="4334039" y="-290264"/>
              <a:ext cx="652776" cy="903113"/>
            </a:xfrm>
            <a:prstGeom prst="rect">
              <a:avLst/>
            </a:prstGeom>
            <a:noFill/>
            <a:ln w="9525">
              <a:noFill/>
              <a:miter lim="800000"/>
            </a:ln>
          </p:spPr>
          <p:txBody>
            <a:bodyPr wrap="square" lIns="91440" tIns="45720" rIns="91440" bIns="45720">
              <a:spAutoFit/>
            </a:bodyPr>
            <a:lstStyle/>
            <a:p>
              <a:r>
                <a:rPr lang="en-US" altLang="zh-CN" sz="3600" dirty="0">
                  <a:latin typeface="Century Schoolbook" panose="02040604050505020304" pitchFamily="18" charset="0"/>
                  <a:cs typeface="+mn-ea"/>
                  <a:sym typeface="+mn-lt"/>
                </a:rPr>
                <a:t>5</a:t>
              </a:r>
              <a:endParaRPr lang="zh-CN" altLang="en-US" sz="3600" dirty="0">
                <a:latin typeface="Century Schoolbook" panose="02040604050505020304" pitchFamily="18" charset="0"/>
                <a:cs typeface="+mn-ea"/>
                <a:sym typeface="+mn-lt"/>
              </a:endParaRPr>
            </a:p>
          </p:txBody>
        </p:sp>
      </p:grpSp>
      <p:grpSp>
        <p:nvGrpSpPr>
          <p:cNvPr id="43" name="组合 42"/>
          <p:cNvGrpSpPr/>
          <p:nvPr/>
        </p:nvGrpSpPr>
        <p:grpSpPr>
          <a:xfrm>
            <a:off x="5097780" y="5776595"/>
            <a:ext cx="6552565" cy="844708"/>
            <a:chOff x="3781167" y="-569597"/>
            <a:chExt cx="7100675" cy="1182446"/>
          </a:xfrm>
        </p:grpSpPr>
        <p:sp>
          <p:nvSpPr>
            <p:cNvPr id="44" name="六边形 43"/>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5" name="六边形 44"/>
            <p:cNvSpPr/>
            <p:nvPr/>
          </p:nvSpPr>
          <p:spPr>
            <a:xfrm>
              <a:off x="4660425" y="-394058"/>
              <a:ext cx="6085941" cy="811228"/>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结论与未来工作</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49" name="组合 48"/>
            <p:cNvGrpSpPr/>
            <p:nvPr/>
          </p:nvGrpSpPr>
          <p:grpSpPr>
            <a:xfrm rot="16200000">
              <a:off x="4093035" y="-642392"/>
              <a:ext cx="1134781" cy="1280371"/>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grpSp>
        <p:sp>
          <p:nvSpPr>
            <p:cNvPr id="50" name="Rectangle 7"/>
            <p:cNvSpPr>
              <a:spLocks noChangeArrowheads="1"/>
            </p:cNvSpPr>
            <p:nvPr/>
          </p:nvSpPr>
          <p:spPr bwMode="auto">
            <a:xfrm>
              <a:off x="4337094" y="-290264"/>
              <a:ext cx="646665" cy="903113"/>
            </a:xfrm>
            <a:prstGeom prst="rect">
              <a:avLst/>
            </a:prstGeom>
            <a:noFill/>
            <a:ln w="9525">
              <a:noFill/>
              <a:miter lim="800000"/>
            </a:ln>
          </p:spPr>
          <p:txBody>
            <a:bodyPr wrap="square" lIns="91440" tIns="45720" rIns="91440" bIns="45720">
              <a:spAutoFit/>
            </a:bodyPr>
            <a:lstStyle/>
            <a:p>
              <a:r>
                <a:rPr lang="en-US" altLang="zh-CN" sz="3600" dirty="0">
                  <a:latin typeface="Century Schoolbook" panose="02040604050505020304" pitchFamily="18" charset="0"/>
                  <a:cs typeface="+mn-ea"/>
                  <a:sym typeface="+mn-lt"/>
                </a:rPr>
                <a:t>6</a:t>
              </a:r>
              <a:endParaRPr lang="zh-CN" altLang="en-US" sz="3600" dirty="0">
                <a:latin typeface="Century Schoolbook" panose="02040604050505020304" pitchFamily="18" charset="0"/>
                <a:cs typeface="+mn-ea"/>
                <a:sym typeface="+mn-lt"/>
              </a:endParaRPr>
            </a:p>
          </p:txBody>
        </p:sp>
      </p:grpSp>
      <p:grpSp>
        <p:nvGrpSpPr>
          <p:cNvPr id="2" name="组合 1"/>
          <p:cNvGrpSpPr/>
          <p:nvPr/>
        </p:nvGrpSpPr>
        <p:grpSpPr>
          <a:xfrm>
            <a:off x="5026025" y="1366520"/>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背景知识</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r>
                <a:rPr lang="en-US" altLang="zh-CN" sz="3600" dirty="0">
                  <a:latin typeface="Century Schoolbook" panose="02040604050505020304" pitchFamily="18" charset="0"/>
                  <a:cs typeface="+mn-ea"/>
                  <a:sym typeface="+mn-lt"/>
                </a:rPr>
                <a:t>2</a:t>
              </a:r>
              <a:endParaRPr lang="zh-CN" altLang="en-US" sz="3600" dirty="0">
                <a:latin typeface="Century Schoolbook" panose="02040604050505020304" pitchFamily="18" charset="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2"/>
          <a:stretch>
            <a:fillRect/>
          </a:stretch>
        </p:blipFill>
        <p:spPr>
          <a:xfrm>
            <a:off x="2379980" y="4232910"/>
            <a:ext cx="363855" cy="38100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a:t>
            </a:r>
            <a:r>
              <a:rPr lang="zh-CN" altLang="en-US" sz="2800" dirty="0">
                <a:solidFill>
                  <a:srgbClr val="03438E"/>
                </a:solidFill>
                <a:latin typeface="微软雅黑" panose="020B0503020204020204" charset="-122"/>
                <a:ea typeface="微软雅黑" panose="020B0503020204020204" charset="-122"/>
              </a:rPr>
              <a:t>法：</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11" name="文本框 10"/>
          <p:cNvSpPr txBox="1"/>
          <p:nvPr>
            <p:custDataLst>
              <p:tags r:id="rId3"/>
            </p:custDataLst>
          </p:nvPr>
        </p:nvSpPr>
        <p:spPr>
          <a:xfrm>
            <a:off x="441325" y="1390015"/>
            <a:ext cx="3935095" cy="3526790"/>
          </a:xfrm>
          <a:prstGeom prst="rect">
            <a:avLst/>
          </a:prstGeom>
          <a:noFill/>
        </p:spPr>
        <p:txBody>
          <a:bodyPr wrap="square" rtlCol="0">
            <a:noAutofit/>
          </a:bodyPr>
          <a:p>
            <a:pPr algn="l">
              <a:buClrTx/>
              <a:buSzTx/>
              <a:buFontTx/>
            </a:pPr>
            <a:endParaRPr lang="zh-CN" altLang="en-US" b="0"/>
          </a:p>
          <a:p>
            <a:pPr marL="342900" indent="-342900" algn="l">
              <a:buClrTx/>
              <a:buSzTx/>
              <a:buFont typeface="Wingdings" panose="05000000000000000000" charset="0"/>
              <a:buChar char="l"/>
            </a:pPr>
            <a:r>
              <a:rPr b="0"/>
              <a:t>架构</a:t>
            </a:r>
            <a:r>
              <a:rPr b="0">
                <a:sym typeface="+mn-ea"/>
              </a:rPr>
              <a:t>(a)和(b)</a:t>
            </a:r>
            <a:r>
              <a:rPr b="0"/>
              <a:t>之间的</a:t>
            </a:r>
            <a:r>
              <a:rPr lang="zh-CN" altLang="en-US" dirty="0">
                <a:solidFill>
                  <a:srgbClr val="0070C0"/>
                </a:solidFill>
                <a:latin typeface="微软雅黑" panose="020B0503020204020204" charset="-122"/>
                <a:ea typeface="微软雅黑" panose="020B0503020204020204" charset="-122"/>
              </a:rPr>
              <a:t>混合选择</a:t>
            </a:r>
            <a:r>
              <a:rPr b="0"/>
              <a:t>是一个架构的共享LSTM层任务，紧随其后的是一些层专门预测下一个活动或预测，直到下一个事件</a:t>
            </a:r>
            <a:endParaRPr b="0"/>
          </a:p>
          <a:p>
            <a:pPr algn="l">
              <a:buClrTx/>
              <a:buSzTx/>
              <a:buFontTx/>
            </a:pPr>
            <a:endParaRPr lang="zh-CN" altLang="en-US" b="0"/>
          </a:p>
        </p:txBody>
      </p:sp>
      <p:pic>
        <p:nvPicPr>
          <p:cNvPr id="10" name="图片 9"/>
          <p:cNvPicPr>
            <a:picLocks noChangeAspect="1"/>
          </p:cNvPicPr>
          <p:nvPr>
            <p:custDataLst>
              <p:tags r:id="rId4"/>
            </p:custDataLst>
          </p:nvPr>
        </p:nvPicPr>
        <p:blipFill>
          <a:blip r:embed="rId5"/>
          <a:stretch>
            <a:fillRect/>
          </a:stretch>
        </p:blipFill>
        <p:spPr>
          <a:xfrm>
            <a:off x="8080375" y="1084580"/>
            <a:ext cx="2350135" cy="4644390"/>
          </a:xfrm>
          <a:prstGeom prst="rect">
            <a:avLst/>
          </a:prstGeom>
          <a:ln>
            <a:solidFill>
              <a:schemeClr val="accent1"/>
            </a:solidFill>
          </a:ln>
        </p:spPr>
      </p:pic>
      <p:sp>
        <p:nvSpPr>
          <p:cNvPr id="12" name="文本框 11"/>
          <p:cNvSpPr txBox="1"/>
          <p:nvPr/>
        </p:nvSpPr>
        <p:spPr>
          <a:xfrm>
            <a:off x="647065" y="4232910"/>
            <a:ext cx="4636135" cy="1014730"/>
          </a:xfrm>
          <a:prstGeom prst="rect">
            <a:avLst/>
          </a:prstGeom>
          <a:noFill/>
          <a:ln>
            <a:solidFill>
              <a:schemeClr val="tx1"/>
            </a:solidFill>
          </a:ln>
        </p:spPr>
        <p:txBody>
          <a:bodyPr wrap="square" rtlCol="0" anchor="t">
            <a:spAutoFit/>
          </a:bodyPr>
          <a:p>
            <a:pPr algn="just"/>
            <a:r>
              <a:rPr b="0"/>
              <a:t>活动预测函数</a:t>
            </a:r>
            <a:r>
              <a:rPr lang="en-US" b="0"/>
              <a:t>        </a:t>
            </a:r>
            <a:r>
              <a:rPr b="0"/>
              <a:t>输出了部分轨迹的各种可能延续的概率分布。出于评估的目的，我们将</a:t>
            </a:r>
            <a:r>
              <a:t>只使用最有可能的延续</a:t>
            </a:r>
            <a:r>
              <a:rPr b="0"/>
              <a:t>。</a:t>
            </a:r>
            <a:endParaRPr b="0"/>
          </a:p>
        </p:txBody>
      </p:sp>
    </p:spTree>
  </p:cSld>
  <p:clrMapOvr>
    <a:masterClrMapping/>
  </p:clrMapOvr>
  <p:transition advClick="0" advTm="3931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实验装置：</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1" name="文本框 10"/>
          <p:cNvSpPr txBox="1"/>
          <p:nvPr>
            <p:custDataLst>
              <p:tags r:id="rId1"/>
            </p:custDataLst>
          </p:nvPr>
        </p:nvSpPr>
        <p:spPr>
          <a:xfrm>
            <a:off x="233045" y="1037590"/>
            <a:ext cx="11649710" cy="3526790"/>
          </a:xfrm>
          <a:prstGeom prst="rect">
            <a:avLst/>
          </a:prstGeom>
          <a:noFill/>
        </p:spPr>
        <p:txBody>
          <a:bodyPr wrap="square" rtlCol="0">
            <a:noAutofit/>
          </a:bodyPr>
          <a:p>
            <a:pPr algn="l">
              <a:buClrTx/>
              <a:buSzTx/>
              <a:buFontTx/>
            </a:pPr>
            <a:endParaRPr lang="zh-CN" altLang="en-US" b="0"/>
          </a:p>
          <a:p>
            <a:pPr marL="0" indent="0" algn="just">
              <a:buClrTx/>
              <a:buSzTx/>
              <a:buFont typeface="Wingdings" panose="05000000000000000000" charset="0"/>
              <a:buNone/>
            </a:pPr>
            <a:r>
              <a:rPr b="0"/>
              <a:t>描述用于评估下一个活动的预测和下一个事件的时间戳的</a:t>
            </a:r>
            <a:r>
              <a:rPr lang="zh-CN" altLang="en-US" dirty="0">
                <a:solidFill>
                  <a:srgbClr val="0070C0"/>
                </a:solidFill>
                <a:latin typeface="微软雅黑" panose="020B0503020204020204" charset="-122"/>
                <a:ea typeface="微软雅黑" panose="020B0503020204020204" charset="-122"/>
              </a:rPr>
              <a:t>度量标准、数据集和  baseline </a:t>
            </a:r>
            <a:r>
              <a:rPr b="0"/>
              <a:t>方法。</a:t>
            </a:r>
            <a:endParaRPr b="0"/>
          </a:p>
          <a:p>
            <a:pPr marL="0" indent="0" algn="just">
              <a:buClrTx/>
              <a:buSzTx/>
              <a:buFont typeface="Wingdings" panose="05000000000000000000" charset="0"/>
              <a:buNone/>
            </a:pPr>
            <a:r>
              <a:rPr lang="zh-CN" b="0">
                <a:sym typeface="+mn-ea"/>
              </a:rPr>
              <a:t>（</a:t>
            </a:r>
            <a:r>
              <a:rPr b="0">
                <a:sym typeface="+mn-ea"/>
              </a:rPr>
              <a:t>使用平均绝对误差（MAE）来评估预测</a:t>
            </a:r>
            <a:r>
              <a:rPr lang="zh-CN" b="0">
                <a:sym typeface="+mn-ea"/>
              </a:rPr>
              <a:t>）</a:t>
            </a:r>
            <a:endParaRPr lang="zh-CN" altLang="en-US" dirty="0">
              <a:solidFill>
                <a:srgbClr val="0070C0"/>
              </a:solidFill>
              <a:latin typeface="微软雅黑" panose="020B0503020204020204" charset="-122"/>
              <a:ea typeface="微软雅黑" panose="020B0503020204020204" charset="-122"/>
            </a:endParaRPr>
          </a:p>
          <a:p>
            <a:pPr marL="0" indent="0" algn="just">
              <a:buClrTx/>
              <a:buSzTx/>
              <a:buFont typeface="Wingdings" panose="05000000000000000000" charset="0"/>
              <a:buNone/>
            </a:pPr>
            <a:endParaRPr lang="zh-CN" altLang="en-US" dirty="0">
              <a:solidFill>
                <a:srgbClr val="0070C0"/>
              </a:solidFill>
              <a:latin typeface="微软雅黑" panose="020B0503020204020204" charset="-122"/>
              <a:ea typeface="微软雅黑" panose="020B0503020204020204" charset="-122"/>
            </a:endParaRPr>
          </a:p>
          <a:p>
            <a:pPr marL="342900" indent="-342900" algn="just">
              <a:buClrTx/>
              <a:buSzTx/>
              <a:buFont typeface="Wingdings" panose="05000000000000000000" charset="0"/>
              <a:buChar char="l"/>
            </a:pPr>
            <a:r>
              <a:rPr lang="zh-CN" altLang="en-US" dirty="0">
                <a:solidFill>
                  <a:srgbClr val="0070C0"/>
                </a:solidFill>
                <a:latin typeface="微软雅黑" panose="020B0503020204020204" charset="-122"/>
                <a:ea typeface="微软雅黑" panose="020B0503020204020204" charset="-122"/>
              </a:rPr>
              <a:t>使用一种 baseline 方法进行活动预测</a:t>
            </a:r>
            <a:r>
              <a:rPr b="0"/>
              <a:t>，</a:t>
            </a:r>
            <a:r>
              <a:rPr lang="zh-CN" b="0"/>
              <a:t>使用另外一种进行</a:t>
            </a:r>
            <a:r>
              <a:rPr b="0"/>
              <a:t>时间戳预测</a:t>
            </a:r>
            <a:endParaRPr b="0">
              <a:sym typeface="+mn-ea"/>
            </a:endParaRPr>
          </a:p>
          <a:p>
            <a:pPr marL="342900" indent="-342900" algn="just">
              <a:buClrTx/>
              <a:buSzTx/>
              <a:buFont typeface="Wingdings" panose="05000000000000000000" charset="0"/>
              <a:buChar char="l"/>
            </a:pPr>
            <a:endParaRPr b="0">
              <a:sym typeface="+mn-ea"/>
            </a:endParaRPr>
          </a:p>
          <a:p>
            <a:pPr marL="342900" indent="-342900" algn="just">
              <a:buClrTx/>
              <a:buSzTx/>
              <a:buFont typeface="Wingdings" panose="05000000000000000000" charset="0"/>
              <a:buChar char="l"/>
            </a:pPr>
            <a:r>
              <a:rPr lang="zh-CN" altLang="en-US" dirty="0">
                <a:solidFill>
                  <a:srgbClr val="0070C0"/>
                </a:solidFill>
                <a:latin typeface="微软雅黑" panose="020B0503020204020204" charset="-122"/>
                <a:ea typeface="微软雅黑" panose="020B0503020204020204" charset="-122"/>
                <a:sym typeface="+mn-ea"/>
              </a:rPr>
              <a:t>从事件日志中构建一个转换系统</a:t>
            </a:r>
            <a:r>
              <a:rPr b="0">
                <a:sym typeface="+mn-ea"/>
              </a:rPr>
              <a:t>，但是</a:t>
            </a:r>
            <a:r>
              <a:rPr b="0">
                <a:sym typeface="+mn-ea"/>
              </a:rPr>
              <a:t>我们用直到下一个事件的平均时间来注释转换系统状态。将使用这种方法作为</a:t>
            </a:r>
            <a:r>
              <a:rPr lang="zh-CN" b="0">
                <a:sym typeface="+mn-ea"/>
              </a:rPr>
              <a:t>一个</a:t>
            </a:r>
            <a:r>
              <a:rPr lang="en-US" altLang="zh-CN" b="0">
                <a:sym typeface="+mn-ea"/>
              </a:rPr>
              <a:t> baseline </a:t>
            </a:r>
            <a:r>
              <a:rPr b="0">
                <a:sym typeface="+mn-ea"/>
              </a:rPr>
              <a:t>来</a:t>
            </a:r>
            <a:r>
              <a:rPr lang="zh-CN" altLang="en-US" dirty="0">
                <a:solidFill>
                  <a:srgbClr val="0070C0"/>
                </a:solidFill>
                <a:latin typeface="微软雅黑" panose="020B0503020204020204" charset="-122"/>
                <a:ea typeface="微软雅黑" panose="020B0503020204020204" charset="-122"/>
                <a:sym typeface="+mn-ea"/>
              </a:rPr>
              <a:t>预测</a:t>
            </a:r>
            <a:r>
              <a:rPr b="0">
                <a:sym typeface="+mn-ea"/>
              </a:rPr>
              <a:t>下一个事件的</a:t>
            </a:r>
            <a:r>
              <a:rPr lang="zh-CN" altLang="en-US" dirty="0">
                <a:solidFill>
                  <a:srgbClr val="0070C0"/>
                </a:solidFill>
                <a:latin typeface="微软雅黑" panose="020B0503020204020204" charset="-122"/>
                <a:ea typeface="微软雅黑" panose="020B0503020204020204" charset="-122"/>
                <a:sym typeface="+mn-ea"/>
              </a:rPr>
              <a:t>时间戳</a:t>
            </a:r>
            <a:r>
              <a:rPr b="0">
                <a:sym typeface="+mn-ea"/>
              </a:rPr>
              <a:t>。</a:t>
            </a:r>
            <a:endParaRPr b="0"/>
          </a:p>
          <a:p>
            <a:pPr marL="342900" indent="-342900" algn="just">
              <a:buClrTx/>
              <a:buSzTx/>
              <a:buFont typeface="Wingdings" panose="05000000000000000000" charset="0"/>
              <a:buChar char="l"/>
            </a:pPr>
            <a:endParaRPr b="0"/>
          </a:p>
          <a:p>
            <a:pPr marL="0" indent="0" algn="just">
              <a:buClrTx/>
              <a:buSzTx/>
              <a:buFont typeface="Wingdings" panose="05000000000000000000" charset="0"/>
              <a:buNone/>
            </a:pPr>
            <a:endParaRPr b="0"/>
          </a:p>
        </p:txBody>
      </p:sp>
      <p:sp>
        <p:nvSpPr>
          <p:cNvPr id="6" name="文本框 5"/>
          <p:cNvSpPr txBox="1"/>
          <p:nvPr/>
        </p:nvSpPr>
        <p:spPr>
          <a:xfrm>
            <a:off x="289560" y="3780155"/>
            <a:ext cx="11613515" cy="255333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p>
            <a:pPr algn="just">
              <a:buClrTx/>
              <a:buSzTx/>
              <a:buFont typeface="Wingdings" panose="05000000000000000000" charset="0"/>
            </a:pPr>
            <a:r>
              <a:rPr lang="zh-CN" b="0"/>
              <a:t>做法：</a:t>
            </a:r>
            <a:endParaRPr lang="zh-CN" b="0"/>
          </a:p>
          <a:p>
            <a:pPr marL="342900" indent="-342900" algn="just">
              <a:buClrTx/>
              <a:buSzTx/>
              <a:buFont typeface="Wingdings" panose="05000000000000000000" charset="0"/>
              <a:buChar char="l"/>
            </a:pPr>
            <a:r>
              <a:rPr b="0"/>
              <a:t>评估了在两个数据集上预测下一个活动及其时间戳的性能。</a:t>
            </a:r>
            <a:endParaRPr b="0"/>
          </a:p>
          <a:p>
            <a:pPr marL="342900" indent="-342900" algn="just">
              <a:buClrTx/>
              <a:buSzTx/>
              <a:buFont typeface="Wingdings" panose="05000000000000000000" charset="0"/>
              <a:buChar char="l"/>
            </a:pPr>
            <a:endParaRPr b="0"/>
          </a:p>
          <a:p>
            <a:pPr marL="342900" indent="-342900" algn="just">
              <a:buClrTx/>
              <a:buSzTx/>
              <a:buFont typeface="Wingdings" panose="05000000000000000000" charset="0"/>
              <a:buChar char="l"/>
            </a:pPr>
            <a:r>
              <a:rPr b="0"/>
              <a:t>使用按时间顺序排列的</a:t>
            </a:r>
            <a:r>
              <a:t>前2/3的轨迹</a:t>
            </a:r>
            <a:r>
              <a:rPr b="0"/>
              <a:t>作为训练数据，并评估对</a:t>
            </a:r>
            <a:r>
              <a:t>剩余的1/3的轨迹</a:t>
            </a:r>
            <a:r>
              <a:rPr b="0"/>
              <a:t>的活动和时间预测</a:t>
            </a:r>
            <a:r>
              <a:rPr lang="zh-CN" b="0"/>
              <a:t>。</a:t>
            </a:r>
            <a:endParaRPr lang="zh-CN" b="0"/>
          </a:p>
          <a:p>
            <a:pPr marL="342900" indent="-342900" algn="just">
              <a:buClrTx/>
              <a:buSzTx/>
              <a:buFont typeface="Wingdings" panose="05000000000000000000" charset="0"/>
              <a:buChar char="l"/>
            </a:pPr>
            <a:endParaRPr b="0"/>
          </a:p>
          <a:p>
            <a:pPr marL="342900" indent="-342900" algn="just">
              <a:buClrTx/>
              <a:buSzTx/>
              <a:buFont typeface="Wingdings" panose="05000000000000000000" charset="0"/>
              <a:buChar char="l"/>
            </a:pPr>
            <a:r>
              <a:rPr b="0"/>
              <a:t>我们评估了在2≤</a:t>
            </a:r>
            <a:r>
              <a:rPr lang="en-US" b="0"/>
              <a:t>  </a:t>
            </a:r>
            <a:r>
              <a:rPr b="0"/>
              <a:t>k &lt; |σ|的测试跟踪集合中所有跟踪σ的所有前缀hdk (σ)的下一个活动和时间戳预测。</a:t>
            </a:r>
            <a:endParaRPr b="0"/>
          </a:p>
          <a:p>
            <a:pPr marL="342900" indent="-342900" algn="just">
              <a:buClrTx/>
              <a:buSzTx/>
              <a:buFont typeface="Wingdings" panose="05000000000000000000" charset="0"/>
              <a:buChar char="l"/>
            </a:pPr>
            <a:endParaRPr b="0"/>
          </a:p>
          <a:p>
            <a:pPr marL="342900" indent="-342900" algn="just">
              <a:buClrTx/>
              <a:buSzTx/>
              <a:buFont typeface="Wingdings" panose="05000000000000000000" charset="0"/>
              <a:buChar char="l"/>
            </a:pPr>
            <a:r>
              <a:rPr b="0"/>
              <a:t>我们不对大小为1的跟踪前缀作出任何预测，因为对于这些前缀，没有足够的可用数据来基于预测。</a:t>
            </a:r>
            <a:endParaRPr b="0"/>
          </a:p>
        </p:txBody>
      </p:sp>
    </p:spTree>
  </p:cSld>
  <p:clrMapOvr>
    <a:masterClrMapping/>
  </p:clrMapOvr>
  <p:transition advClick="0" advTm="3931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下一活动、时间戳预测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实验装置：</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1" name="文本框 10"/>
          <p:cNvSpPr txBox="1"/>
          <p:nvPr>
            <p:custDataLst>
              <p:tags r:id="rId1"/>
            </p:custDataLst>
          </p:nvPr>
        </p:nvSpPr>
        <p:spPr>
          <a:xfrm>
            <a:off x="233045" y="1037590"/>
            <a:ext cx="11649710" cy="3526790"/>
          </a:xfrm>
          <a:prstGeom prst="rect">
            <a:avLst/>
          </a:prstGeom>
          <a:noFill/>
        </p:spPr>
        <p:txBody>
          <a:bodyPr wrap="square" rtlCol="0">
            <a:noAutofit/>
          </a:bodyPr>
          <a:p>
            <a:pPr algn="l">
              <a:buClrTx/>
              <a:buSzTx/>
              <a:buFontTx/>
            </a:pPr>
            <a:endParaRPr lang="zh-CN" altLang="en-US" b="0"/>
          </a:p>
          <a:p>
            <a:pPr marL="342900" indent="-342900" algn="just">
              <a:buClrTx/>
              <a:buSzTx/>
              <a:buFont typeface="Wingdings" panose="05000000000000000000" charset="0"/>
              <a:buChar char="l"/>
            </a:pPr>
            <a:endParaRPr b="0"/>
          </a:p>
        </p:txBody>
      </p:sp>
      <p:sp>
        <p:nvSpPr>
          <p:cNvPr id="6" name="文本框 5"/>
          <p:cNvSpPr txBox="1"/>
          <p:nvPr/>
        </p:nvSpPr>
        <p:spPr>
          <a:xfrm>
            <a:off x="269240" y="1602740"/>
            <a:ext cx="5304155" cy="2245360"/>
          </a:xfrm>
          <a:prstGeom prst="rect">
            <a:avLst/>
          </a:prstGeom>
          <a:noFill/>
        </p:spPr>
        <p:txBody>
          <a:bodyPr wrap="square" rtlCol="0" anchor="t">
            <a:spAutoFit/>
          </a:bodyPr>
          <a:p>
            <a:pPr algn="just">
              <a:buClrTx/>
              <a:buSzTx/>
              <a:buFont typeface="Wingdings" panose="05000000000000000000" charset="0"/>
            </a:pPr>
            <a:r>
              <a:rPr b="0"/>
              <a:t>显示了</a:t>
            </a:r>
            <a:r>
              <a:rPr lang="en-US" b="0"/>
              <a:t> Helpdesk </a:t>
            </a:r>
            <a:r>
              <a:rPr b="0"/>
              <a:t>上各种LSTM架构和BPI‘12 W子进程日志的性能，包括预测时间的MAE和预测下一个事件的准确性。选择特定的前缀大小，使它们代表每个日志的短、中和长轨迹。</a:t>
            </a:r>
            <a:endParaRPr b="0"/>
          </a:p>
          <a:p>
            <a:pPr algn="just">
              <a:buClrTx/>
              <a:buSzTx/>
              <a:buFont typeface="Wingdings" panose="05000000000000000000" charset="0"/>
            </a:pPr>
            <a:endParaRPr b="0"/>
          </a:p>
          <a:p>
            <a:pPr algn="just">
              <a:buClrTx/>
              <a:buSzTx/>
              <a:buFont typeface="Wingdings" panose="05000000000000000000" charset="0"/>
            </a:pPr>
            <a:r>
              <a:rPr b="0">
                <a:sym typeface="+mn-ea"/>
              </a:rPr>
              <a:t>共享层的数量表示有助于时间和活动预测的层数。</a:t>
            </a:r>
            <a:endParaRPr b="0"/>
          </a:p>
        </p:txBody>
      </p:sp>
      <p:pic>
        <p:nvPicPr>
          <p:cNvPr id="2" name="图片 1"/>
          <p:cNvPicPr>
            <a:picLocks noChangeAspect="1"/>
          </p:cNvPicPr>
          <p:nvPr>
            <p:custDataLst>
              <p:tags r:id="rId2"/>
            </p:custDataLst>
          </p:nvPr>
        </p:nvPicPr>
        <p:blipFill>
          <a:blip r:embed="rId3"/>
          <a:stretch>
            <a:fillRect/>
          </a:stretch>
        </p:blipFill>
        <p:spPr>
          <a:xfrm>
            <a:off x="5954395" y="1113155"/>
            <a:ext cx="5478780" cy="5158740"/>
          </a:xfrm>
          <a:prstGeom prst="rect">
            <a:avLst/>
          </a:prstGeom>
          <a:ln>
            <a:solidFill>
              <a:srgbClr val="0070C0"/>
            </a:solidFill>
          </a:ln>
        </p:spPr>
      </p:pic>
      <p:pic>
        <p:nvPicPr>
          <p:cNvPr id="5" name="图片 4"/>
          <p:cNvPicPr>
            <a:picLocks noChangeAspect="1"/>
          </p:cNvPicPr>
          <p:nvPr>
            <p:custDataLst>
              <p:tags r:id="rId4"/>
            </p:custDataLst>
          </p:nvPr>
        </p:nvPicPr>
        <p:blipFill>
          <a:blip r:embed="rId5"/>
          <a:stretch>
            <a:fillRect/>
          </a:stretch>
        </p:blipFill>
        <p:spPr>
          <a:xfrm>
            <a:off x="512445" y="4442460"/>
            <a:ext cx="1318260" cy="1784350"/>
          </a:xfrm>
          <a:prstGeom prst="rect">
            <a:avLst/>
          </a:prstGeom>
          <a:ln>
            <a:solidFill>
              <a:schemeClr val="accent1"/>
            </a:solidFill>
          </a:ln>
        </p:spPr>
      </p:pic>
      <p:pic>
        <p:nvPicPr>
          <p:cNvPr id="10" name="图片 9"/>
          <p:cNvPicPr>
            <a:picLocks noChangeAspect="1"/>
          </p:cNvPicPr>
          <p:nvPr>
            <p:custDataLst>
              <p:tags r:id="rId6"/>
            </p:custDataLst>
          </p:nvPr>
        </p:nvPicPr>
        <p:blipFill>
          <a:blip r:embed="rId7"/>
          <a:stretch>
            <a:fillRect/>
          </a:stretch>
        </p:blipFill>
        <p:spPr>
          <a:xfrm>
            <a:off x="2296795" y="4442460"/>
            <a:ext cx="1452880" cy="1934210"/>
          </a:xfrm>
          <a:prstGeom prst="rect">
            <a:avLst/>
          </a:prstGeom>
          <a:ln>
            <a:solidFill>
              <a:schemeClr val="accent1"/>
            </a:solidFill>
          </a:ln>
        </p:spPr>
      </p:pic>
      <p:pic>
        <p:nvPicPr>
          <p:cNvPr id="7" name="图片 6"/>
          <p:cNvPicPr>
            <a:picLocks noChangeAspect="1"/>
          </p:cNvPicPr>
          <p:nvPr>
            <p:custDataLst>
              <p:tags r:id="rId8"/>
            </p:custDataLst>
          </p:nvPr>
        </p:nvPicPr>
        <p:blipFill>
          <a:blip r:embed="rId9"/>
          <a:stretch>
            <a:fillRect/>
          </a:stretch>
        </p:blipFill>
        <p:spPr>
          <a:xfrm>
            <a:off x="4276725" y="3957320"/>
            <a:ext cx="1224280" cy="2419350"/>
          </a:xfrm>
          <a:prstGeom prst="rect">
            <a:avLst/>
          </a:prstGeom>
          <a:ln>
            <a:solidFill>
              <a:schemeClr val="accent1"/>
            </a:solidFill>
          </a:ln>
        </p:spPr>
      </p:pic>
    </p:spTree>
  </p:cSld>
  <p:clrMapOvr>
    <a:masterClrMapping/>
  </p:clrMapOvr>
  <p:transition advClick="0" advTm="3931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13710" y="1757045"/>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后缀预测</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r>
                  <a:rPr lang="en-US" altLang="zh-CN" sz="2665">
                    <a:solidFill>
                      <a:prstClr val="black"/>
                    </a:solidFill>
                    <a:latin typeface="Century Schoolbook" panose="02040604050505020304" pitchFamily="18" charset="0"/>
                    <a:cs typeface="+mn-ea"/>
                    <a:sym typeface="+mn-lt"/>
                  </a:rPr>
                  <a:t>4</a:t>
                </a:r>
                <a:endParaRPr lang="en-US" altLang="zh-CN"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endParaRPr lang="zh-CN" altLang="en-US" sz="3600" dirty="0">
                <a:latin typeface="Century Schoolbook" panose="02040604050505020304" pitchFamily="18" charset="0"/>
                <a:cs typeface="+mn-ea"/>
                <a:sym typeface="+mn-lt"/>
              </a:endParaRPr>
            </a:p>
          </p:txBody>
        </p:sp>
      </p:grpSp>
      <p:sp>
        <p:nvSpPr>
          <p:cNvPr id="10" name="文本框 9"/>
          <p:cNvSpPr txBox="1"/>
          <p:nvPr/>
        </p:nvSpPr>
        <p:spPr>
          <a:xfrm>
            <a:off x="3236595" y="3489960"/>
            <a:ext cx="7068185" cy="460375"/>
          </a:xfrm>
          <a:prstGeom prst="rect">
            <a:avLst/>
          </a:prstGeom>
          <a:noFill/>
        </p:spPr>
        <p:txBody>
          <a:bodyPr wrap="square" rtlCol="0">
            <a:spAutoFit/>
          </a:bodyPr>
          <a:p>
            <a:pPr marL="0" indent="0" algn="l">
              <a:buFont typeface="Wingdings" panose="05000000000000000000" charset="0"/>
              <a:buNone/>
            </a:pPr>
            <a:r>
              <a:rPr lang="zh-CN" altLang="zh-CN" sz="2400" b="0" kern="100" dirty="0">
                <a:effectLst/>
                <a:latin typeface="微软雅黑" panose="020B0503020204020204" charset="-122"/>
                <a:ea typeface="微软雅黑" panose="020B0503020204020204" charset="-122"/>
                <a:cs typeface="Times New Roman" panose="02020603050405020304" pitchFamily="18" charset="0"/>
                <a:sym typeface="+mn-ea"/>
              </a:rPr>
              <a:t>扩展先前的技术，以预测一个运行案例的延续</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后缀</a:t>
            </a:r>
            <a:r>
              <a:rPr kumimoji="1" lang="zh-CN" altLang="en-US" sz="4000" b="0" dirty="0">
                <a:latin typeface="Century Schoolbook" panose="02040604050505020304" pitchFamily="18" charset="0"/>
              </a:rPr>
              <a:t>预测</a:t>
            </a:r>
            <a:endParaRPr kumimoji="1" lang="zh-CN" altLang="en-US" sz="4000" b="0" dirty="0">
              <a:latin typeface="Century Schoolbook" panose="02040604050505020304" pitchFamily="18" charset="0"/>
            </a:endParaRPr>
          </a:p>
        </p:txBody>
      </p:sp>
      <p:sp>
        <p:nvSpPr>
          <p:cNvPr id="4" name="文本框 3"/>
          <p:cNvSpPr txBox="1"/>
          <p:nvPr/>
        </p:nvSpPr>
        <p:spPr>
          <a:xfrm>
            <a:off x="149225"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9" name="文本框 8"/>
          <p:cNvSpPr txBox="1"/>
          <p:nvPr/>
        </p:nvSpPr>
        <p:spPr>
          <a:xfrm>
            <a:off x="354330" y="1016635"/>
            <a:ext cx="11400790" cy="2245360"/>
          </a:xfrm>
          <a:prstGeom prst="rect">
            <a:avLst/>
          </a:prstGeom>
          <a:noFill/>
        </p:spPr>
        <p:txBody>
          <a:bodyPr wrap="square" rtlCol="0">
            <a:spAutoFit/>
          </a:bodyPr>
          <a:p>
            <a:pPr marL="342900" indent="-342900" algn="just">
              <a:buFont typeface="Wingdings" panose="05000000000000000000" charset="0"/>
              <a:buChar char="l"/>
            </a:pPr>
            <a:r>
              <a:rPr lang="zh-CN" altLang="en-US" sz="2400" dirty="0">
                <a:solidFill>
                  <a:srgbClr val="0070C0"/>
                </a:solidFill>
                <a:latin typeface="微软雅黑" panose="020B0503020204020204" charset="-122"/>
                <a:ea typeface="微软雅黑" panose="020B0503020204020204" charset="-122"/>
              </a:rPr>
              <a:t>反复使用</a:t>
            </a:r>
            <a:r>
              <a:rPr lang="en-US" altLang="zh-CN" sz="2400" b="0" kern="100" dirty="0">
                <a:effectLst/>
                <a:latin typeface="微软雅黑" panose="020B0503020204020204" charset="-122"/>
                <a:ea typeface="微软雅黑" panose="020B0503020204020204" charset="-122"/>
                <a:cs typeface="Times New Roman" panose="02020603050405020304" pitchFamily="18" charset="0"/>
              </a:rPr>
              <a:t>      </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和</a:t>
            </a:r>
            <a:r>
              <a:rPr lang="en-US" altLang="zh-CN" sz="2400" b="0" kern="100" dirty="0">
                <a:effectLst/>
                <a:latin typeface="微软雅黑" panose="020B0503020204020204" charset="-122"/>
                <a:ea typeface="微软雅黑" panose="020B0503020204020204" charset="-122"/>
                <a:cs typeface="Times New Roman" panose="02020603050405020304" pitchFamily="18" charset="0"/>
              </a:rPr>
              <a:t>      </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函数允许我们</a:t>
            </a:r>
            <a:r>
              <a:rPr lang="zh-CN" altLang="en-US" sz="2400" dirty="0">
                <a:solidFill>
                  <a:srgbClr val="0070C0"/>
                </a:solidFill>
                <a:latin typeface="微软雅黑" panose="020B0503020204020204" charset="-122"/>
                <a:ea typeface="微软雅黑" panose="020B0503020204020204" charset="-122"/>
              </a:rPr>
              <a:t>做出更长期的预测</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，预测比单个时间步长更远。</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algn="just"/>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我们使用</a:t>
            </a:r>
            <a:r>
              <a:rPr lang="en-US" altLang="zh-CN" sz="2400" b="0" kern="100" dirty="0">
                <a:effectLst/>
                <a:latin typeface="微软雅黑" panose="020B0503020204020204" charset="-122"/>
                <a:ea typeface="微软雅黑" panose="020B0503020204020204" charset="-122"/>
                <a:cs typeface="Times New Roman" panose="02020603050405020304" pitchFamily="18" charset="0"/>
              </a:rPr>
              <a:t>        </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和</a:t>
            </a:r>
            <a:r>
              <a:rPr lang="en-US" altLang="zh-CN" sz="2400" b="0" kern="100" dirty="0">
                <a:effectLst/>
                <a:latin typeface="微软雅黑" panose="020B0503020204020204" charset="-122"/>
                <a:ea typeface="微软雅黑" panose="020B0503020204020204" charset="-122"/>
                <a:cs typeface="Times New Roman" panose="02020603050405020304" pitchFamily="18" charset="0"/>
              </a:rPr>
              <a:t>       </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来</a:t>
            </a:r>
            <a:r>
              <a:rPr lang="zh-CN" altLang="en-US" sz="2400" dirty="0">
                <a:solidFill>
                  <a:srgbClr val="0070C0"/>
                </a:solidFill>
                <a:latin typeface="微软雅黑" panose="020B0503020204020204" charset="-122"/>
                <a:ea typeface="微软雅黑" panose="020B0503020204020204" charset="-122"/>
              </a:rPr>
              <a:t>指代下一个事件的活动和时间预测函数来预测一个运行情况的整个延续</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algn="just"/>
            <a:endParaRPr lang="zh-CN" altLang="en-US" sz="2000" dirty="0">
              <a:solidFill>
                <a:srgbClr val="0070C0"/>
              </a:solidFill>
              <a:latin typeface="微软雅黑" panose="020B0503020204020204" charset="-122"/>
              <a:ea typeface="微软雅黑" panose="020B0503020204020204" charset="-122"/>
            </a:endParaRPr>
          </a:p>
          <a:p>
            <a:pPr algn="just"/>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并针对这些功能，使</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p:txBody>
      </p:sp>
      <p:pic>
        <p:nvPicPr>
          <p:cNvPr id="10" name="图片 9"/>
          <p:cNvPicPr>
            <a:picLocks noChangeAspect="1"/>
          </p:cNvPicPr>
          <p:nvPr>
            <p:custDataLst>
              <p:tags r:id="rId1"/>
            </p:custDataLst>
          </p:nvPr>
        </p:nvPicPr>
        <p:blipFill>
          <a:blip r:embed="rId2"/>
          <a:stretch>
            <a:fillRect/>
          </a:stretch>
        </p:blipFill>
        <p:spPr>
          <a:xfrm>
            <a:off x="2094865" y="1085850"/>
            <a:ext cx="363855" cy="38100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2981960" y="1085850"/>
            <a:ext cx="371475" cy="410210"/>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2235835" y="1785620"/>
            <a:ext cx="408940" cy="391160"/>
          </a:xfrm>
          <a:prstGeom prst="rect">
            <a:avLst/>
          </a:prstGeom>
        </p:spPr>
      </p:pic>
      <p:pic>
        <p:nvPicPr>
          <p:cNvPr id="14" name="图片 13"/>
          <p:cNvPicPr>
            <a:picLocks noChangeAspect="1"/>
          </p:cNvPicPr>
          <p:nvPr>
            <p:custDataLst>
              <p:tags r:id="rId7"/>
            </p:custDataLst>
          </p:nvPr>
        </p:nvPicPr>
        <p:blipFill>
          <a:blip r:embed="rId8"/>
          <a:stretch>
            <a:fillRect/>
          </a:stretch>
        </p:blipFill>
        <p:spPr>
          <a:xfrm>
            <a:off x="3193415" y="1786255"/>
            <a:ext cx="457835" cy="39052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2094865" y="3795395"/>
            <a:ext cx="8710930" cy="565785"/>
          </a:xfrm>
          <a:prstGeom prst="rect">
            <a:avLst/>
          </a:prstGeom>
          <a:ln>
            <a:solidFill>
              <a:srgbClr val="0070C0"/>
            </a:solidFill>
          </a:ln>
        </p:spPr>
      </p:pic>
    </p:spTree>
  </p:cSld>
  <p:clrMapOvr>
    <a:masterClrMapping/>
  </p:clrMapOvr>
  <p:transition advClick="0" advTm="3931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后缀预测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方法：</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1" name="文本框 10"/>
          <p:cNvSpPr txBox="1"/>
          <p:nvPr>
            <p:custDataLst>
              <p:tags r:id="rId1"/>
            </p:custDataLst>
          </p:nvPr>
        </p:nvSpPr>
        <p:spPr>
          <a:xfrm>
            <a:off x="233045" y="1080770"/>
            <a:ext cx="11649710" cy="3526790"/>
          </a:xfrm>
          <a:prstGeom prst="rect">
            <a:avLst/>
          </a:prstGeom>
          <a:noFill/>
        </p:spPr>
        <p:txBody>
          <a:bodyPr wrap="square" rtlCol="0">
            <a:noAutofit/>
          </a:bodyPr>
          <a:p>
            <a:pPr algn="l">
              <a:buClrTx/>
              <a:buSzTx/>
              <a:buFontTx/>
            </a:pPr>
            <a:endParaRPr lang="zh-CN" altLang="en-US" b="0"/>
          </a:p>
          <a:p>
            <a:pPr marL="342900" indent="-342900" algn="just">
              <a:buClrTx/>
              <a:buSzTx/>
              <a:buFont typeface="Wingdings" panose="05000000000000000000" charset="0"/>
              <a:buChar char="l"/>
            </a:pPr>
            <a:endParaRPr b="0"/>
          </a:p>
        </p:txBody>
      </p:sp>
      <p:sp>
        <p:nvSpPr>
          <p:cNvPr id="6" name="文本框 5"/>
          <p:cNvSpPr txBox="1"/>
          <p:nvPr/>
        </p:nvSpPr>
        <p:spPr>
          <a:xfrm>
            <a:off x="421005" y="1521460"/>
            <a:ext cx="10922635" cy="1322070"/>
          </a:xfrm>
          <a:prstGeom prst="rect">
            <a:avLst/>
          </a:prstGeom>
          <a:noFill/>
        </p:spPr>
        <p:txBody>
          <a:bodyPr wrap="square" rtlCol="0" anchor="t">
            <a:spAutoFit/>
          </a:bodyPr>
          <a:p>
            <a:pPr algn="just">
              <a:buClrTx/>
              <a:buSzTx/>
              <a:buFont typeface="Wingdings" panose="05000000000000000000" charset="0"/>
            </a:pPr>
            <a:r>
              <a:rPr lang="zh-CN" altLang="en-US" dirty="0">
                <a:solidFill>
                  <a:srgbClr val="0070C0"/>
                </a:solidFill>
                <a:latin typeface="微软雅黑" panose="020B0503020204020204" charset="-122"/>
                <a:ea typeface="微软雅黑" panose="020B0503020204020204" charset="-122"/>
              </a:rPr>
              <a:t>后缀</a:t>
            </a:r>
            <a:r>
              <a:rPr b="0"/>
              <a:t>可以通过</a:t>
            </a:r>
            <a:r>
              <a:rPr lang="zh-CN" altLang="en-US" dirty="0">
                <a:solidFill>
                  <a:srgbClr val="0070C0"/>
                </a:solidFill>
                <a:latin typeface="微软雅黑" panose="020B0503020204020204" charset="-122"/>
                <a:ea typeface="微软雅黑" panose="020B0503020204020204" charset="-122"/>
              </a:rPr>
              <a:t>迭代预测</a:t>
            </a:r>
            <a:r>
              <a:rPr b="0"/>
              <a:t>下一个</a:t>
            </a:r>
            <a:r>
              <a:rPr lang="zh-CN" altLang="en-US" dirty="0">
                <a:solidFill>
                  <a:schemeClr val="tx1"/>
                </a:solidFill>
                <a:latin typeface="微软雅黑" panose="020B0503020204020204" charset="-122"/>
                <a:ea typeface="微软雅黑" panose="020B0503020204020204" charset="-122"/>
              </a:rPr>
              <a:t>活动</a:t>
            </a:r>
            <a:r>
              <a:rPr b="0"/>
              <a:t>和直到下一个事件的</a:t>
            </a:r>
            <a:r>
              <a:rPr lang="zh-CN" altLang="en-US" dirty="0">
                <a:solidFill>
                  <a:schemeClr val="tx1"/>
                </a:solidFill>
                <a:latin typeface="微软雅黑" panose="020B0503020204020204" charset="-122"/>
                <a:ea typeface="微软雅黑" panose="020B0503020204020204" charset="-122"/>
              </a:rPr>
              <a:t>时间</a:t>
            </a:r>
            <a:r>
              <a:rPr b="0"/>
              <a:t>来</a:t>
            </a:r>
            <a:r>
              <a:rPr lang="zh-CN" altLang="en-US" dirty="0">
                <a:solidFill>
                  <a:srgbClr val="0070C0"/>
                </a:solidFill>
                <a:latin typeface="微软雅黑" panose="020B0503020204020204" charset="-122"/>
                <a:ea typeface="微软雅黑" panose="020B0503020204020204" charset="-122"/>
              </a:rPr>
              <a:t>进行预测</a:t>
            </a:r>
            <a:r>
              <a:rPr b="0"/>
              <a:t>，直到下一个活动预测函数</a:t>
            </a:r>
            <a:r>
              <a:rPr lang="en-US" b="0"/>
              <a:t>          </a:t>
            </a:r>
            <a:r>
              <a:rPr b="0"/>
              <a:t>预测情况的结尾，用⊥来表示。</a:t>
            </a:r>
            <a:endParaRPr b="0"/>
          </a:p>
          <a:p>
            <a:pPr algn="just">
              <a:buClrTx/>
              <a:buSzTx/>
              <a:buFont typeface="Wingdings" panose="05000000000000000000" charset="0"/>
            </a:pPr>
            <a:endParaRPr b="0"/>
          </a:p>
          <a:p>
            <a:pPr marL="342900" indent="-342900" algn="just">
              <a:buClrTx/>
              <a:buSzTx/>
              <a:buFont typeface="Wingdings" panose="05000000000000000000" charset="0"/>
              <a:buChar char="l"/>
            </a:pPr>
            <a:r>
              <a:rPr b="0"/>
              <a:t>我们计算</a:t>
            </a:r>
            <a:r>
              <a:rPr lang="zh-CN" altLang="en-US" dirty="0">
                <a:solidFill>
                  <a:srgbClr val="0070C0"/>
                </a:solidFill>
                <a:latin typeface="微软雅黑" panose="020B0503020204020204" charset="-122"/>
                <a:ea typeface="微软雅黑" panose="020B0503020204020204" charset="-122"/>
              </a:rPr>
              <a:t>活动的后缀</a:t>
            </a:r>
            <a:r>
              <a:rPr b="0"/>
              <a:t>如下：</a:t>
            </a:r>
            <a:endParaRPr b="0"/>
          </a:p>
        </p:txBody>
      </p:sp>
      <p:pic>
        <p:nvPicPr>
          <p:cNvPr id="5" name="图片 4"/>
          <p:cNvPicPr>
            <a:picLocks noChangeAspect="1"/>
          </p:cNvPicPr>
          <p:nvPr>
            <p:custDataLst>
              <p:tags r:id="rId2"/>
            </p:custDataLst>
          </p:nvPr>
        </p:nvPicPr>
        <p:blipFill>
          <a:blip r:embed="rId3"/>
          <a:stretch>
            <a:fillRect/>
          </a:stretch>
        </p:blipFill>
        <p:spPr>
          <a:xfrm>
            <a:off x="2548890" y="2999105"/>
            <a:ext cx="7094220" cy="1112520"/>
          </a:xfrm>
          <a:prstGeom prst="rect">
            <a:avLst/>
          </a:prstGeom>
          <a:ln>
            <a:solidFill>
              <a:srgbClr val="0070C0"/>
            </a:solidFill>
          </a:ln>
        </p:spPr>
      </p:pic>
      <p:sp>
        <p:nvSpPr>
          <p:cNvPr id="9" name="文本框 8"/>
          <p:cNvSpPr txBox="1"/>
          <p:nvPr/>
        </p:nvSpPr>
        <p:spPr>
          <a:xfrm>
            <a:off x="522605" y="4411345"/>
            <a:ext cx="8968105" cy="398780"/>
          </a:xfrm>
          <a:prstGeom prst="rect">
            <a:avLst/>
          </a:prstGeom>
          <a:noFill/>
        </p:spPr>
        <p:txBody>
          <a:bodyPr wrap="square" rtlCol="0" anchor="t">
            <a:spAutoFit/>
          </a:bodyPr>
          <a:p>
            <a:pPr marL="342900" indent="-342900" algn="just">
              <a:buFont typeface="Wingdings" panose="05000000000000000000" charset="0"/>
              <a:buChar char="l"/>
            </a:pPr>
            <a:r>
              <a:rPr sz="2000" b="0"/>
              <a:t>我们计算</a:t>
            </a:r>
            <a:r>
              <a:rPr lang="zh-CN" altLang="en-US" sz="2000" dirty="0">
                <a:solidFill>
                  <a:srgbClr val="0070C0"/>
                </a:solidFill>
                <a:latin typeface="微软雅黑" panose="020B0503020204020204" charset="-122"/>
                <a:ea typeface="微软雅黑" panose="020B0503020204020204" charset="-122"/>
              </a:rPr>
              <a:t>时间的后缀</a:t>
            </a:r>
            <a:r>
              <a:rPr sz="2000" b="0"/>
              <a:t>，直到下一个事件如下：</a:t>
            </a:r>
            <a:endParaRPr sz="2000" b="0"/>
          </a:p>
        </p:txBody>
      </p:sp>
      <p:pic>
        <p:nvPicPr>
          <p:cNvPr id="10" name="图片 9"/>
          <p:cNvPicPr>
            <a:picLocks noChangeAspect="1"/>
          </p:cNvPicPr>
          <p:nvPr>
            <p:custDataLst>
              <p:tags r:id="rId4"/>
            </p:custDataLst>
          </p:nvPr>
        </p:nvPicPr>
        <p:blipFill>
          <a:blip r:embed="rId5"/>
          <a:stretch>
            <a:fillRect/>
          </a:stretch>
        </p:blipFill>
        <p:spPr>
          <a:xfrm>
            <a:off x="2548890" y="5053330"/>
            <a:ext cx="7094220" cy="1333500"/>
          </a:xfrm>
          <a:prstGeom prst="rect">
            <a:avLst/>
          </a:prstGeom>
          <a:ln>
            <a:solidFill>
              <a:srgbClr val="0070C0"/>
            </a:solidFill>
          </a:ln>
        </p:spPr>
      </p:pic>
      <p:pic>
        <p:nvPicPr>
          <p:cNvPr id="12" name="图片 11"/>
          <p:cNvPicPr>
            <a:picLocks noChangeAspect="1"/>
          </p:cNvPicPr>
          <p:nvPr>
            <p:custDataLst>
              <p:tags r:id="rId6"/>
            </p:custDataLst>
          </p:nvPr>
        </p:nvPicPr>
        <p:blipFill>
          <a:blip r:embed="rId7"/>
          <a:stretch>
            <a:fillRect/>
          </a:stretch>
        </p:blipFill>
        <p:spPr>
          <a:xfrm>
            <a:off x="883285" y="1877060"/>
            <a:ext cx="335280" cy="351155"/>
          </a:xfrm>
          <a:prstGeom prst="rect">
            <a:avLst/>
          </a:prstGeom>
        </p:spPr>
      </p:pic>
    </p:spTree>
  </p:cSld>
  <p:clrMapOvr>
    <a:masterClrMapping/>
  </p:clrMapOvr>
  <p:transition advClick="0" advTm="3931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后缀预测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实验装置：</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1" name="文本框 10"/>
          <p:cNvSpPr txBox="1"/>
          <p:nvPr>
            <p:custDataLst>
              <p:tags r:id="rId1"/>
            </p:custDataLst>
          </p:nvPr>
        </p:nvSpPr>
        <p:spPr>
          <a:xfrm>
            <a:off x="233045" y="1037590"/>
            <a:ext cx="11649710" cy="3526790"/>
          </a:xfrm>
          <a:prstGeom prst="rect">
            <a:avLst/>
          </a:prstGeom>
          <a:noFill/>
        </p:spPr>
        <p:txBody>
          <a:bodyPr wrap="square" rtlCol="0">
            <a:noAutofit/>
          </a:bodyPr>
          <a:p>
            <a:pPr algn="l">
              <a:buClrTx/>
              <a:buSzTx/>
              <a:buFontTx/>
            </a:pPr>
            <a:endParaRPr lang="zh-CN" altLang="en-US" b="0"/>
          </a:p>
          <a:p>
            <a:pPr marL="342900" indent="-342900" algn="just">
              <a:buClrTx/>
              <a:buSzTx/>
              <a:buFont typeface="Wingdings" panose="05000000000000000000" charset="0"/>
              <a:buChar char="l"/>
            </a:pPr>
            <a:endParaRPr b="0"/>
          </a:p>
        </p:txBody>
      </p:sp>
      <p:sp>
        <p:nvSpPr>
          <p:cNvPr id="6" name="文本框 5"/>
          <p:cNvSpPr txBox="1"/>
          <p:nvPr/>
        </p:nvSpPr>
        <p:spPr>
          <a:xfrm>
            <a:off x="557530" y="1364615"/>
            <a:ext cx="10636885" cy="3476625"/>
          </a:xfrm>
          <a:prstGeom prst="rect">
            <a:avLst/>
          </a:prstGeom>
          <a:noFill/>
        </p:spPr>
        <p:txBody>
          <a:bodyPr wrap="square" rtlCol="0" anchor="t">
            <a:spAutoFit/>
          </a:bodyPr>
          <a:p>
            <a:pPr algn="just">
              <a:buClrTx/>
              <a:buSzTx/>
              <a:buFont typeface="Wingdings" panose="05000000000000000000" charset="0"/>
            </a:pPr>
            <a:endParaRPr b="0"/>
          </a:p>
          <a:p>
            <a:pPr algn="just">
              <a:buClrTx/>
              <a:buSzTx/>
              <a:buFont typeface="Wingdings" panose="05000000000000000000" charset="0"/>
            </a:pPr>
            <a:r>
              <a:rPr b="0">
                <a:sym typeface="+mn-ea"/>
              </a:rPr>
              <a:t>评估</a:t>
            </a:r>
            <a:r>
              <a:rPr lang="en-US" b="0">
                <a:sym typeface="+mn-ea"/>
              </a:rPr>
              <a:t>        </a:t>
            </a:r>
            <a:r>
              <a:rPr b="0">
                <a:sym typeface="+mn-ea"/>
              </a:rPr>
              <a:t>的性能</a:t>
            </a:r>
            <a:r>
              <a:rPr lang="zh-CN" b="0">
                <a:sym typeface="+mn-ea"/>
              </a:rPr>
              <a:t>：给定的前缀</a:t>
            </a:r>
            <a:r>
              <a:rPr lang="en-US" altLang="zh-CN" b="0">
                <a:sym typeface="+mn-ea"/>
              </a:rPr>
              <a:t>               </a:t>
            </a:r>
            <a:r>
              <a:rPr lang="zh-CN" altLang="en-US" b="0">
                <a:sym typeface="+mn-ea"/>
              </a:rPr>
              <a:t>，</a:t>
            </a:r>
            <a:r>
              <a:rPr b="0">
                <a:sym typeface="+mn-ea"/>
              </a:rPr>
              <a:t>通过计算</a:t>
            </a:r>
            <a:r>
              <a:rPr lang="en-US" b="0">
                <a:sym typeface="+mn-ea"/>
              </a:rPr>
              <a:t> </a:t>
            </a:r>
            <a:r>
              <a:rPr b="0">
                <a:sym typeface="+mn-ea"/>
              </a:rPr>
              <a:t>预测</a:t>
            </a:r>
            <a:r>
              <a:rPr lang="zh-CN" b="0">
                <a:sym typeface="+mn-ea"/>
              </a:rPr>
              <a:t>延续</a:t>
            </a:r>
            <a:r>
              <a:rPr lang="en-US" altLang="zh-CN" b="0">
                <a:sym typeface="+mn-ea"/>
              </a:rPr>
              <a:t>                      </a:t>
            </a:r>
            <a:r>
              <a:rPr b="0">
                <a:sym typeface="+mn-ea"/>
              </a:rPr>
              <a:t>和实际</a:t>
            </a:r>
            <a:r>
              <a:rPr lang="zh-CN" b="0">
                <a:sym typeface="+mn-ea"/>
              </a:rPr>
              <a:t>延续</a:t>
            </a:r>
            <a:r>
              <a:rPr lang="en-US" altLang="zh-CN" b="0">
                <a:sym typeface="+mn-ea"/>
              </a:rPr>
              <a:t>                     </a:t>
            </a:r>
            <a:r>
              <a:rPr b="0">
                <a:sym typeface="+mn-ea"/>
              </a:rPr>
              <a:t>之间的</a:t>
            </a:r>
            <a:r>
              <a:rPr lang="zh-CN" b="0">
                <a:sym typeface="+mn-ea"/>
              </a:rPr>
              <a:t>差距</a:t>
            </a:r>
            <a:r>
              <a:rPr b="0">
                <a:sym typeface="+mn-ea"/>
              </a:rPr>
              <a:t>。</a:t>
            </a:r>
            <a:endParaRPr b="0"/>
          </a:p>
          <a:p>
            <a:pPr algn="just">
              <a:buClrTx/>
              <a:buSzTx/>
              <a:buFont typeface="Wingdings" panose="05000000000000000000" charset="0"/>
            </a:pPr>
            <a:endParaRPr b="0"/>
          </a:p>
          <a:p>
            <a:pPr marL="342900" indent="-342900" algn="just">
              <a:buClrTx/>
              <a:buSzTx/>
              <a:buFont typeface="Wingdings" panose="05000000000000000000" charset="0"/>
              <a:buChar char="l"/>
            </a:pPr>
            <a:r>
              <a:rPr b="0"/>
              <a:t>预测未来任意数量的事件的最新方法</a:t>
            </a:r>
            <a:r>
              <a:rPr lang="zh-CN" b="0"/>
              <a:t>：</a:t>
            </a:r>
            <a:r>
              <a:rPr b="0"/>
              <a:t>首先从日志中提取一个过渡系统，然后学习每个过渡系统状态的机器学习模型，以预测下一个活动。他们评估对未来固定数量事件的预测，</a:t>
            </a:r>
            <a:endParaRPr b="0"/>
          </a:p>
          <a:p>
            <a:pPr algn="just">
              <a:buClrTx/>
              <a:buSzTx/>
              <a:buFont typeface="Wingdings" panose="05000000000000000000" charset="0"/>
            </a:pPr>
            <a:endParaRPr b="0"/>
          </a:p>
          <a:p>
            <a:pPr marL="342900" indent="-342900" algn="just">
              <a:buClrTx/>
              <a:buSzTx/>
              <a:buFont typeface="Wingdings" panose="05000000000000000000" charset="0"/>
              <a:buChar char="l"/>
            </a:pPr>
            <a:r>
              <a:rPr lang="zh-CN"/>
              <a:t>此论文</a:t>
            </a:r>
            <a:r>
              <a:rPr lang="zh-CN" b="0"/>
              <a:t>：关注点</a:t>
            </a:r>
            <a:r>
              <a:rPr b="0"/>
              <a:t>是案件的延续直到其结束。用</a:t>
            </a:r>
            <a:r>
              <a:rPr lang="zh-CN" b="0"/>
              <a:t>最新方法</a:t>
            </a:r>
            <a:r>
              <a:rPr b="0"/>
              <a:t>的ProM插件重新做了实验，以获得预测的完整情况延续的性能。</a:t>
            </a:r>
            <a:endParaRPr b="0"/>
          </a:p>
          <a:p>
            <a:pPr algn="just">
              <a:buClrTx/>
              <a:buSzTx/>
              <a:buFont typeface="Wingdings" panose="05000000000000000000" charset="0"/>
            </a:pPr>
            <a:endParaRPr b="0"/>
          </a:p>
          <a:p>
            <a:pPr algn="just">
              <a:buClrTx/>
              <a:buSzTx/>
              <a:buFont typeface="Wingdings" panose="05000000000000000000" charset="0"/>
            </a:pPr>
            <a:endParaRPr b="0"/>
          </a:p>
        </p:txBody>
      </p:sp>
      <p:pic>
        <p:nvPicPr>
          <p:cNvPr id="13" name="图片 12"/>
          <p:cNvPicPr>
            <a:picLocks noChangeAspect="1"/>
          </p:cNvPicPr>
          <p:nvPr>
            <p:custDataLst>
              <p:tags r:id="rId2"/>
            </p:custDataLst>
          </p:nvPr>
        </p:nvPicPr>
        <p:blipFill>
          <a:blip r:embed="rId3"/>
          <a:stretch>
            <a:fillRect/>
          </a:stretch>
        </p:blipFill>
        <p:spPr>
          <a:xfrm>
            <a:off x="1206500" y="1659890"/>
            <a:ext cx="368300" cy="352425"/>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3983355" y="1684655"/>
            <a:ext cx="845820" cy="35814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7315200" y="1684655"/>
            <a:ext cx="1287780" cy="327660"/>
          </a:xfrm>
          <a:prstGeom prst="rect">
            <a:avLst/>
          </a:prstGeom>
        </p:spPr>
      </p:pic>
      <p:pic>
        <p:nvPicPr>
          <p:cNvPr id="12" name="图片 11"/>
          <p:cNvPicPr>
            <a:picLocks noChangeAspect="1"/>
          </p:cNvPicPr>
          <p:nvPr>
            <p:custDataLst>
              <p:tags r:id="rId8"/>
            </p:custDataLst>
          </p:nvPr>
        </p:nvPicPr>
        <p:blipFill>
          <a:blip r:embed="rId9"/>
          <a:stretch>
            <a:fillRect/>
          </a:stretch>
        </p:blipFill>
        <p:spPr>
          <a:xfrm>
            <a:off x="10005695" y="1684655"/>
            <a:ext cx="1188720" cy="342900"/>
          </a:xfrm>
          <a:prstGeom prst="rect">
            <a:avLst/>
          </a:prstGeom>
        </p:spPr>
      </p:pic>
    </p:spTree>
  </p:cSld>
  <p:clrMapOvr>
    <a:masterClrMapping/>
  </p:clrMapOvr>
  <p:transition advClick="0" advTm="3931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后缀预测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结果：</a:t>
            </a:r>
            <a:r>
              <a:rPr sz="2000" b="0">
                <a:solidFill>
                  <a:schemeClr val="tx1"/>
                </a:solidFill>
                <a:latin typeface="Times New Roman" panose="02020603050405020304" pitchFamily="18" charset="0"/>
                <a:ea typeface="隶书" pitchFamily="49" charset="-122"/>
                <a:sym typeface="+mn-ea"/>
              </a:rPr>
              <a:t>表2总结了每个日志的后缀预测结果</a:t>
            </a:r>
            <a:endParaRPr sz="2800" b="0"/>
          </a:p>
          <a:p>
            <a:pPr algn="just">
              <a:buFont typeface="Wingdings" panose="05000000000000000000" pitchFamily="2" charset="2"/>
              <a:buChar char="l"/>
            </a:pP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6" name="文本框 5"/>
          <p:cNvSpPr txBox="1"/>
          <p:nvPr/>
        </p:nvSpPr>
        <p:spPr>
          <a:xfrm>
            <a:off x="405765" y="1379220"/>
            <a:ext cx="10948670" cy="2553335"/>
          </a:xfrm>
          <a:prstGeom prst="rect">
            <a:avLst/>
          </a:prstGeom>
          <a:noFill/>
        </p:spPr>
        <p:txBody>
          <a:bodyPr wrap="square" rtlCol="0" anchor="t">
            <a:spAutoFit/>
          </a:bodyPr>
          <a:p>
            <a:pPr algn="just">
              <a:buClrTx/>
              <a:buSzTx/>
              <a:buFont typeface="Wingdings" panose="05000000000000000000" charset="0"/>
            </a:pPr>
            <a:r>
              <a:rPr b="0"/>
              <a:t>可以看出</a:t>
            </a:r>
            <a:r>
              <a:rPr lang="zh-CN" b="0"/>
              <a:t>：</a:t>
            </a:r>
            <a:endParaRPr lang="zh-CN" b="0"/>
          </a:p>
          <a:p>
            <a:pPr marL="342900" indent="-342900" algn="just">
              <a:buClrTx/>
              <a:buSzTx/>
              <a:buFont typeface="Wingdings" panose="05000000000000000000" charset="0"/>
              <a:buChar char="l"/>
            </a:pPr>
            <a:r>
              <a:rPr b="0"/>
              <a:t>LSTM在所有日志上都优于基线。</a:t>
            </a:r>
            <a:endParaRPr b="0"/>
          </a:p>
          <a:p>
            <a:pPr marL="342900" indent="-342900" algn="just">
              <a:buClrTx/>
              <a:buSzTx/>
              <a:buFont typeface="Wingdings" panose="05000000000000000000" charset="0"/>
              <a:buChar char="l"/>
            </a:pPr>
            <a:r>
              <a:rPr b="0"/>
              <a:t>但在BPI‘12 W日志上的性能很低，因为该日志只包含6个活动。经过检查，我们发现这个日志包含了同一活动的一行中两个或多个事件的许多序列，其中一行中</a:t>
            </a:r>
            <a:r>
              <a:rPr lang="zh-CN" altLang="en-US" dirty="0">
                <a:solidFill>
                  <a:srgbClr val="0070C0"/>
                </a:solidFill>
                <a:latin typeface="微软雅黑" panose="020B0503020204020204" charset="-122"/>
                <a:ea typeface="微软雅黑" panose="020B0503020204020204" charset="-122"/>
              </a:rPr>
              <a:t>出现</a:t>
            </a:r>
            <a:r>
              <a:rPr b="0"/>
              <a:t>8个或更多</a:t>
            </a:r>
            <a:r>
              <a:rPr lang="zh-CN" altLang="en-US" dirty="0">
                <a:solidFill>
                  <a:srgbClr val="0070C0"/>
                </a:solidFill>
                <a:latin typeface="微软雅黑" panose="020B0503020204020204" charset="-122"/>
                <a:ea typeface="微软雅黑" panose="020B0503020204020204" charset="-122"/>
              </a:rPr>
              <a:t>相同的事件</a:t>
            </a:r>
            <a:r>
              <a:rPr b="0"/>
              <a:t>。我们发现</a:t>
            </a:r>
            <a:r>
              <a:rPr lang="en-US" b="0"/>
              <a:t> LSTM </a:t>
            </a:r>
            <a:r>
              <a:rPr b="0"/>
              <a:t>在处理这个日志特征时存在问题，导致它</a:t>
            </a:r>
            <a:r>
              <a:t>预测相同活动的过长序列</a:t>
            </a:r>
            <a:r>
              <a:rPr b="0"/>
              <a:t>，导致预测的后缀比真实后缀长得多。</a:t>
            </a:r>
            <a:endParaRPr b="0"/>
          </a:p>
          <a:p>
            <a:pPr marL="342900" indent="-342900" algn="just">
              <a:buClrTx/>
              <a:buSzTx/>
              <a:buFont typeface="Wingdings" panose="05000000000000000000" charset="0"/>
              <a:buChar char="l"/>
            </a:pPr>
            <a:r>
              <a:rPr b="0"/>
              <a:t>因此，评估了BPI‘12 W </a:t>
            </a:r>
            <a:r>
              <a:rPr lang="zh-CN" b="0"/>
              <a:t>日志</a:t>
            </a:r>
            <a:r>
              <a:rPr b="0"/>
              <a:t>的</a:t>
            </a:r>
            <a:r>
              <a:rPr lang="zh-CN" altLang="en-US" dirty="0">
                <a:solidFill>
                  <a:srgbClr val="0070C0"/>
                </a:solidFill>
                <a:latin typeface="微软雅黑" panose="020B0503020204020204" charset="-122"/>
                <a:ea typeface="微软雅黑" panose="020B0503020204020204" charset="-122"/>
              </a:rPr>
              <a:t>修改版</a:t>
            </a:r>
            <a:r>
              <a:rPr b="0"/>
              <a:t>本上的后缀预测，其中我们</a:t>
            </a:r>
            <a:r>
              <a:t>删除</a:t>
            </a:r>
            <a:r>
              <a:rPr b="0"/>
              <a:t>了相同事件的</a:t>
            </a:r>
            <a:r>
              <a:t>重复</a:t>
            </a:r>
            <a:r>
              <a:rPr b="0"/>
              <a:t>出现，只保留第一次出现。</a:t>
            </a:r>
            <a:endParaRPr b="0"/>
          </a:p>
        </p:txBody>
      </p:sp>
      <p:pic>
        <p:nvPicPr>
          <p:cNvPr id="5" name="图片 4"/>
          <p:cNvPicPr>
            <a:picLocks noChangeAspect="1"/>
          </p:cNvPicPr>
          <p:nvPr>
            <p:custDataLst>
              <p:tags r:id="rId1"/>
            </p:custDataLst>
          </p:nvPr>
        </p:nvPicPr>
        <p:blipFill>
          <a:blip r:embed="rId2"/>
          <a:stretch>
            <a:fillRect/>
          </a:stretch>
        </p:blipFill>
        <p:spPr>
          <a:xfrm>
            <a:off x="1247775" y="4283710"/>
            <a:ext cx="9182100" cy="1668780"/>
          </a:xfrm>
          <a:prstGeom prst="rect">
            <a:avLst/>
          </a:prstGeom>
          <a:ln>
            <a:solidFill>
              <a:srgbClr val="0070C0"/>
            </a:solidFill>
          </a:ln>
        </p:spPr>
      </p:pic>
    </p:spTree>
  </p:cSld>
  <p:clrMapOvr>
    <a:masterClrMapping/>
  </p:clrMapOvr>
  <p:transition advClick="0" advTm="3931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后缀预测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实验装置：</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11" name="文本框 10"/>
          <p:cNvSpPr txBox="1"/>
          <p:nvPr>
            <p:custDataLst>
              <p:tags r:id="rId1"/>
            </p:custDataLst>
          </p:nvPr>
        </p:nvSpPr>
        <p:spPr>
          <a:xfrm>
            <a:off x="233045" y="1037590"/>
            <a:ext cx="11649710" cy="3526790"/>
          </a:xfrm>
          <a:prstGeom prst="rect">
            <a:avLst/>
          </a:prstGeom>
          <a:noFill/>
        </p:spPr>
        <p:txBody>
          <a:bodyPr wrap="square" rtlCol="0">
            <a:noAutofit/>
          </a:bodyPr>
          <a:p>
            <a:pPr algn="l">
              <a:buClrTx/>
              <a:buSzTx/>
              <a:buFontTx/>
            </a:pPr>
            <a:endParaRPr lang="zh-CN" altLang="en-US" b="0"/>
          </a:p>
          <a:p>
            <a:pPr marL="342900" indent="-342900" algn="just">
              <a:buClrTx/>
              <a:buSzTx/>
              <a:buFont typeface="Wingdings" panose="05000000000000000000" charset="0"/>
              <a:buChar char="l"/>
            </a:pPr>
            <a:endParaRPr b="0"/>
          </a:p>
        </p:txBody>
      </p:sp>
      <p:sp>
        <p:nvSpPr>
          <p:cNvPr id="6" name="文本框 5"/>
          <p:cNvSpPr txBox="1"/>
          <p:nvPr/>
        </p:nvSpPr>
        <p:spPr>
          <a:xfrm>
            <a:off x="421005" y="1299845"/>
            <a:ext cx="11445240" cy="5015865"/>
          </a:xfrm>
          <a:prstGeom prst="rect">
            <a:avLst/>
          </a:prstGeom>
          <a:noFill/>
        </p:spPr>
        <p:txBody>
          <a:bodyPr wrap="square" rtlCol="0" anchor="t">
            <a:spAutoFit/>
          </a:bodyPr>
          <a:p>
            <a:pPr algn="just">
              <a:buClrTx/>
              <a:buSzTx/>
              <a:buFont typeface="Wingdings" panose="05000000000000000000" charset="0"/>
            </a:pPr>
            <a:endParaRPr b="0"/>
          </a:p>
          <a:p>
            <a:pPr algn="just">
              <a:buClrTx/>
              <a:buSzTx/>
              <a:buFont typeface="Wingdings" panose="05000000000000000000" charset="0"/>
            </a:pPr>
            <a:r>
              <a:rPr b="0"/>
              <a:t>序列距离度量</a:t>
            </a:r>
            <a:r>
              <a:rPr lang="zh-CN" b="0"/>
              <a:t>：</a:t>
            </a:r>
            <a:endParaRPr lang="zh-CN" b="0"/>
          </a:p>
          <a:p>
            <a:pPr algn="just">
              <a:buClrTx/>
              <a:buSzTx/>
              <a:buFont typeface="Wingdings" panose="05000000000000000000" charset="0"/>
            </a:pPr>
            <a:endParaRPr lang="zh-CN" b="0"/>
          </a:p>
          <a:p>
            <a:pPr marL="342900" indent="-342900" algn="just">
              <a:buClrTx/>
              <a:buSzTx/>
              <a:buFont typeface="Wingdings" panose="05000000000000000000" charset="0"/>
              <a:buChar char="l"/>
            </a:pPr>
            <a:r>
              <a:rPr b="0"/>
              <a:t> </a:t>
            </a:r>
            <a:r>
              <a:rPr lang="zh-CN" altLang="en-US" dirty="0">
                <a:solidFill>
                  <a:srgbClr val="0070C0"/>
                </a:solidFill>
                <a:latin typeface="微软雅黑" panose="020B0503020204020204" charset="-122"/>
                <a:ea typeface="微软雅黑" panose="020B0503020204020204" charset="-122"/>
              </a:rPr>
              <a:t>Levenshtein 距离，</a:t>
            </a:r>
            <a:r>
              <a:rPr b="0"/>
              <a:t>被定义为将一个序列转换为另一个序列所需的插入、删除和替换操作的最小数量。</a:t>
            </a:r>
            <a:r>
              <a:t>当业务流程包括平行分支时，</a:t>
            </a:r>
            <a:r>
              <a:rPr>
                <a:sym typeface="+mn-ea"/>
              </a:rPr>
              <a:t>Levenshtein</a:t>
            </a:r>
            <a:r>
              <a:rPr lang="en-US">
                <a:sym typeface="+mn-ea"/>
              </a:rPr>
              <a:t> </a:t>
            </a:r>
            <a:r>
              <a:t>距离不合适</a:t>
            </a:r>
            <a:r>
              <a:rPr b="0"/>
              <a:t>。</a:t>
            </a:r>
            <a:endParaRPr b="0"/>
          </a:p>
          <a:p>
            <a:pPr marL="800100" lvl="1" indent="-342900" algn="just">
              <a:buClrTx/>
              <a:buSzTx/>
              <a:buFont typeface="Wingdings" panose="05000000000000000000" charset="0"/>
              <a:buChar char="Ø"/>
            </a:pPr>
            <a:r>
              <a:rPr b="0"/>
              <a:t>当</a:t>
            </a:r>
            <a:r>
              <a:rPr lang="en-US" b="0"/>
              <a:t> &lt;a,b&gt; </a:t>
            </a:r>
            <a:r>
              <a:rPr b="0"/>
              <a:t>是下一个预测的事件，而</a:t>
            </a:r>
            <a:r>
              <a:rPr lang="en-US" b="0"/>
              <a:t>&lt;b,a&gt; </a:t>
            </a:r>
            <a:r>
              <a:rPr b="0"/>
              <a:t>是实际的下一个事件时，我们认为这只是一个很小的错误，因为它通常与执行两个并行活动的顺序无关。</a:t>
            </a:r>
            <a:endParaRPr b="0"/>
          </a:p>
          <a:p>
            <a:pPr marL="800100" lvl="1" indent="-342900" algn="just">
              <a:buClrTx/>
              <a:buSzTx/>
              <a:buFont typeface="Wingdings" panose="05000000000000000000" charset="0"/>
              <a:buChar char="Ø"/>
            </a:pPr>
            <a:r>
              <a:rPr b="0"/>
              <a:t>然而，</a:t>
            </a:r>
            <a:r>
              <a:rPr b="0">
                <a:sym typeface="+mn-ea"/>
              </a:rPr>
              <a:t>Levenshtein</a:t>
            </a:r>
            <a:r>
              <a:rPr lang="en-US" b="0">
                <a:sym typeface="+mn-ea"/>
              </a:rPr>
              <a:t> </a:t>
            </a:r>
            <a:r>
              <a:rPr b="0"/>
              <a:t>距离对这个预测的</a:t>
            </a:r>
            <a:r>
              <a:t>代价为2</a:t>
            </a:r>
            <a:r>
              <a:rPr b="0"/>
              <a:t>，因为将预测的序列转换为地面真实序列将需要一个删除和一个插入操作。</a:t>
            </a:r>
            <a:endParaRPr b="0"/>
          </a:p>
          <a:p>
            <a:pPr algn="just">
              <a:buClrTx/>
              <a:buSzTx/>
              <a:buFont typeface="Wingdings" panose="05000000000000000000" charset="0"/>
            </a:pPr>
            <a:endParaRPr b="0"/>
          </a:p>
          <a:p>
            <a:pPr marL="342900" indent="-342900" algn="just">
              <a:buClrTx/>
              <a:buSzTx/>
              <a:buFont typeface="Wingdings" panose="05000000000000000000" charset="0"/>
              <a:buChar char="l"/>
            </a:pPr>
            <a:r>
              <a:rPr b="0"/>
              <a:t>一个能更好地反映预测质量的评价指标是</a:t>
            </a:r>
            <a:r>
              <a:rPr lang="en-US"/>
              <a:t> </a:t>
            </a:r>
            <a:r>
              <a:rPr lang="zh-CN" altLang="en-US" dirty="0">
                <a:solidFill>
                  <a:srgbClr val="0070C0"/>
                </a:solidFill>
                <a:latin typeface="微软雅黑" panose="020B0503020204020204" charset="-122"/>
                <a:ea typeface="微软雅黑" panose="020B0503020204020204" charset="-122"/>
              </a:rPr>
              <a:t>Damerau-Levenstein 距离</a:t>
            </a:r>
            <a:r>
              <a:rPr b="0"/>
              <a:t>，它为</a:t>
            </a:r>
            <a:r>
              <a:rPr lang="en-US" b="0"/>
              <a:t> </a:t>
            </a:r>
            <a:r>
              <a:rPr b="0">
                <a:sym typeface="+mn-ea"/>
              </a:rPr>
              <a:t>Levenshtein</a:t>
            </a:r>
            <a:r>
              <a:rPr lang="en-US" b="0">
                <a:sym typeface="+mn-ea"/>
              </a:rPr>
              <a:t> </a:t>
            </a:r>
            <a:r>
              <a:rPr b="0"/>
              <a:t>距离所使用的操作集增加了一个</a:t>
            </a:r>
            <a:r>
              <a:t>交换操作</a:t>
            </a:r>
            <a:r>
              <a:rPr b="0"/>
              <a:t>。</a:t>
            </a:r>
            <a:endParaRPr b="0"/>
          </a:p>
          <a:p>
            <a:pPr marL="800100" lvl="1" indent="-342900" algn="just">
              <a:buClrTx/>
              <a:buSzTx/>
              <a:buFont typeface="Wingdings" panose="05000000000000000000" charset="0"/>
              <a:buChar char="Ø"/>
            </a:pPr>
            <a:r>
              <a:rPr lang="en-US" b="0">
                <a:sym typeface="+mn-ea"/>
              </a:rPr>
              <a:t> </a:t>
            </a:r>
            <a:r>
              <a:rPr b="0">
                <a:sym typeface="+mn-ea"/>
              </a:rPr>
              <a:t>Damerau-Levenstein</a:t>
            </a:r>
            <a:r>
              <a:rPr lang="en-US" b="0">
                <a:sym typeface="+mn-ea"/>
              </a:rPr>
              <a:t> </a:t>
            </a:r>
            <a:r>
              <a:rPr b="0"/>
              <a:t>距离将</a:t>
            </a:r>
            <a:r>
              <a:rPr lang="en-US" b="0"/>
              <a:t> </a:t>
            </a:r>
            <a:r>
              <a:rPr lang="en-US" b="0">
                <a:sym typeface="+mn-ea"/>
              </a:rPr>
              <a:t>&lt;a,b&gt; </a:t>
            </a:r>
            <a:r>
              <a:rPr b="0"/>
              <a:t>转换为</a:t>
            </a:r>
            <a:r>
              <a:rPr lang="en-US" b="0"/>
              <a:t> </a:t>
            </a:r>
            <a:r>
              <a:rPr lang="en-US" b="0">
                <a:sym typeface="+mn-ea"/>
              </a:rPr>
              <a:t>&lt;b,a&gt; </a:t>
            </a:r>
            <a:r>
              <a:rPr b="0"/>
              <a:t>的代价为1。</a:t>
            </a:r>
            <a:endParaRPr b="0"/>
          </a:p>
          <a:p>
            <a:pPr marL="800100" lvl="1" indent="-342900" algn="just">
              <a:buClrTx/>
              <a:buSzTx/>
              <a:buFont typeface="Wingdings" panose="05000000000000000000" charset="0"/>
              <a:buChar char="Ø"/>
            </a:pPr>
            <a:r>
              <a:rPr b="0"/>
              <a:t>为了获得可变长度轨迹的可比性结果，我们将真实后缀的</a:t>
            </a:r>
            <a:r>
              <a:rPr b="0">
                <a:sym typeface="+mn-ea"/>
              </a:rPr>
              <a:t>最大</a:t>
            </a:r>
            <a:r>
              <a:rPr lang="zh-CN" b="0">
                <a:sym typeface="+mn-ea"/>
              </a:rPr>
              <a:t>长度</a:t>
            </a:r>
            <a:r>
              <a:rPr b="0"/>
              <a:t>和预测后缀长度对</a:t>
            </a:r>
            <a:r>
              <a:rPr lang="en-US" b="0"/>
              <a:t> </a:t>
            </a:r>
            <a:r>
              <a:rPr b="0">
                <a:sym typeface="+mn-ea"/>
              </a:rPr>
              <a:t>Damerau-Levenstein</a:t>
            </a:r>
            <a:r>
              <a:rPr lang="en-US" b="0">
                <a:sym typeface="+mn-ea"/>
              </a:rPr>
              <a:t> </a:t>
            </a:r>
            <a:r>
              <a:rPr b="0"/>
              <a:t>距离进行归一化，并从1中减去归一化的</a:t>
            </a:r>
            <a:r>
              <a:rPr lang="en-US" b="0">
                <a:sym typeface="+mn-ea"/>
              </a:rPr>
              <a:t> </a:t>
            </a:r>
            <a:r>
              <a:rPr b="0">
                <a:sym typeface="+mn-ea"/>
              </a:rPr>
              <a:t>Damerau-Levenstein</a:t>
            </a:r>
            <a:r>
              <a:rPr lang="en-US" b="0">
                <a:sym typeface="+mn-ea"/>
              </a:rPr>
              <a:t> </a:t>
            </a:r>
            <a:r>
              <a:rPr b="0"/>
              <a:t>距离，得到</a:t>
            </a:r>
            <a:r>
              <a:rPr lang="en-US" b="0">
                <a:sym typeface="+mn-ea"/>
              </a:rPr>
              <a:t> </a:t>
            </a:r>
            <a:r>
              <a:rPr lang="zh-CN" altLang="en-US" dirty="0">
                <a:solidFill>
                  <a:srgbClr val="0070C0"/>
                </a:solidFill>
                <a:latin typeface="微软雅黑" panose="020B0503020204020204" charset="-122"/>
                <a:ea typeface="微软雅黑" panose="020B0503020204020204" charset="-122"/>
                <a:sym typeface="+mn-ea"/>
              </a:rPr>
              <a:t>Damerau-Levenstein </a:t>
            </a:r>
            <a:r>
              <a:rPr lang="zh-CN" altLang="en-US" dirty="0">
                <a:solidFill>
                  <a:srgbClr val="0070C0"/>
                </a:solidFill>
                <a:latin typeface="微软雅黑" panose="020B0503020204020204" charset="-122"/>
                <a:ea typeface="微软雅黑" panose="020B0503020204020204" charset="-122"/>
              </a:rPr>
              <a:t>Similarity（DLS）</a:t>
            </a:r>
            <a:r>
              <a:rPr b="0"/>
              <a:t>。</a:t>
            </a:r>
            <a:endParaRPr lang="zh-CN" altLang="en-US" dirty="0">
              <a:solidFill>
                <a:srgbClr val="0070C0"/>
              </a:solidFill>
              <a:latin typeface="微软雅黑" panose="020B0503020204020204" charset="-122"/>
              <a:ea typeface="微软雅黑" panose="020B0503020204020204" charset="-122"/>
            </a:endParaRPr>
          </a:p>
        </p:txBody>
      </p:sp>
    </p:spTree>
  </p:cSld>
  <p:clrMapOvr>
    <a:masterClrMapping/>
  </p:clrMapOvr>
  <p:transition advClick="0" advTm="3931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13710" y="1757045"/>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剩余循环时间</a:t>
              </a:r>
              <a:r>
                <a:rPr lang="zh-CN" altLang="en-US" sz="2800" dirty="0">
                  <a:solidFill>
                    <a:schemeClr val="tx1"/>
                  </a:solidFill>
                  <a:latin typeface="Century Schoolbook" panose="02040604050505020304" pitchFamily="18" charset="0"/>
                  <a:cs typeface="Times New Roman" panose="02020603050405020304" pitchFamily="18" charset="0"/>
                  <a:sym typeface="+mn-lt"/>
                </a:rPr>
                <a:t>预测</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r>
                  <a:rPr lang="en-US" altLang="zh-CN" sz="2665">
                    <a:solidFill>
                      <a:prstClr val="black"/>
                    </a:solidFill>
                    <a:latin typeface="Century Schoolbook" panose="02040604050505020304" pitchFamily="18" charset="0"/>
                    <a:cs typeface="+mn-ea"/>
                    <a:sym typeface="+mn-lt"/>
                  </a:rPr>
                  <a:t>5</a:t>
                </a:r>
                <a:endParaRPr lang="en-US" altLang="zh-CN"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endParaRPr lang="zh-CN" altLang="en-US" sz="3600" dirty="0">
                <a:latin typeface="Century Schoolbook" panose="02040604050505020304" pitchFamily="18" charset="0"/>
                <a:cs typeface="+mn-ea"/>
                <a:sym typeface="+mn-lt"/>
              </a:endParaRPr>
            </a:p>
          </p:txBody>
        </p:sp>
      </p:grpSp>
      <p:sp>
        <p:nvSpPr>
          <p:cNvPr id="10" name="文本框 9"/>
          <p:cNvSpPr txBox="1"/>
          <p:nvPr/>
        </p:nvSpPr>
        <p:spPr>
          <a:xfrm>
            <a:off x="3980180" y="3582035"/>
            <a:ext cx="5384165" cy="829945"/>
          </a:xfrm>
          <a:prstGeom prst="rect">
            <a:avLst/>
          </a:prstGeom>
          <a:noFill/>
        </p:spPr>
        <p:txBody>
          <a:bodyPr wrap="square" rtlCol="0">
            <a:spAutoFit/>
          </a:bodyPr>
          <a:p>
            <a:pPr marL="0" indent="0" algn="l">
              <a:buFont typeface="Wingdings" panose="05000000000000000000" charset="0"/>
              <a:buNone/>
            </a:pPr>
            <a:r>
              <a:rPr lang="zh-CN" altLang="zh-CN" sz="2400" b="0" kern="100" dirty="0">
                <a:effectLst/>
                <a:latin typeface="微软雅黑" panose="020B0503020204020204" charset="-122"/>
                <a:ea typeface="微软雅黑" panose="020B0503020204020204" charset="-122"/>
                <a:cs typeface="Times New Roman" panose="02020603050405020304" pitchFamily="18" charset="0"/>
                <a:sym typeface="+mn-ea"/>
              </a:rPr>
              <a:t>展示</a:t>
            </a:r>
            <a:r>
              <a:rPr lang="en-US" altLang="zh-CN" sz="2400" b="0" kern="100" dirty="0">
                <a:effectLst/>
                <a:latin typeface="微软雅黑" panose="020B0503020204020204" charset="-122"/>
                <a:ea typeface="微软雅黑" panose="020B0503020204020204" charset="-122"/>
                <a:cs typeface="Times New Roman" panose="02020603050405020304" pitchFamily="18" charset="0"/>
                <a:sym typeface="+mn-ea"/>
              </a:rPr>
              <a:t>LSTM</a:t>
            </a:r>
            <a:r>
              <a:rPr lang="zh-CN" altLang="en-US" sz="2400" b="0" kern="100" dirty="0">
                <a:effectLst/>
                <a:latin typeface="微软雅黑" panose="020B0503020204020204" charset="-122"/>
                <a:ea typeface="微软雅黑" panose="020B0503020204020204" charset="-122"/>
                <a:cs typeface="Times New Roman" panose="02020603050405020304" pitchFamily="18" charset="0"/>
                <a:sym typeface="+mn-ea"/>
              </a:rPr>
              <a:t>方法如何来预测一个案例的</a:t>
            </a:r>
            <a:r>
              <a:rPr lang="zh-CN" altLang="en-US" sz="2400" b="0" kern="100" dirty="0">
                <a:effectLst/>
                <a:latin typeface="微软雅黑" panose="020B0503020204020204" charset="-122"/>
                <a:ea typeface="微软雅黑" panose="020B0503020204020204" charset="-122"/>
                <a:cs typeface="Times New Roman" panose="02020603050405020304" pitchFamily="18" charset="0"/>
                <a:sym typeface="+mn-ea"/>
              </a:rPr>
              <a:t>剩余时间，并将其与定制方法进行比较</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12110" y="2578735"/>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介绍</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r>
                  <a:rPr lang="en-US" altLang="zh-CN" sz="2665">
                    <a:solidFill>
                      <a:prstClr val="black"/>
                    </a:solidFill>
                    <a:latin typeface="Century Schoolbook" panose="02040604050505020304" pitchFamily="18" charset="0"/>
                    <a:cs typeface="+mn-ea"/>
                    <a:sym typeface="+mn-lt"/>
                  </a:rPr>
                  <a:t>1</a:t>
                </a:r>
                <a:endParaRPr lang="en-US" altLang="zh-CN"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endParaRPr lang="zh-CN" altLang="en-US" sz="3600" dirty="0">
                <a:latin typeface="Century Schoolbook" panose="02040604050505020304" pitchFamily="18" charset="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2"/>
          <a:stretch>
            <a:fillRect/>
          </a:stretch>
        </p:blipFill>
        <p:spPr>
          <a:xfrm>
            <a:off x="10832465" y="1804035"/>
            <a:ext cx="365760" cy="36576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剩余时间预测</a:t>
            </a:r>
            <a:endParaRPr kumimoji="1" lang="zh-CN" altLang="en-US" sz="4000" b="0" dirty="0">
              <a:latin typeface="Century Schoolbook" panose="02040604050505020304" pitchFamily="18" charset="0"/>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6" name="文本框 5"/>
          <p:cNvSpPr txBox="1"/>
          <p:nvPr/>
        </p:nvSpPr>
        <p:spPr>
          <a:xfrm>
            <a:off x="359410" y="1185545"/>
            <a:ext cx="10948670" cy="2861310"/>
          </a:xfrm>
          <a:prstGeom prst="rect">
            <a:avLst/>
          </a:prstGeom>
          <a:noFill/>
        </p:spPr>
        <p:txBody>
          <a:bodyPr wrap="square" rtlCol="0" anchor="t">
            <a:spAutoFit/>
          </a:bodyPr>
          <a:p>
            <a:pPr marL="342900" indent="-342900" algn="just">
              <a:buClrTx/>
              <a:buSzTx/>
              <a:buFont typeface="Wingdings" panose="05000000000000000000" charset="0"/>
              <a:buChar char="l"/>
            </a:pPr>
            <a:r>
              <a:rPr b="0"/>
              <a:t>时间预测函数</a:t>
            </a:r>
            <a:r>
              <a:rPr lang="en-US" b="0"/>
              <a:t>        </a:t>
            </a:r>
            <a:r>
              <a:rPr b="0"/>
              <a:t>预测正在</a:t>
            </a:r>
            <a:r>
              <a:rPr lang="zh-CN" b="0"/>
              <a:t>进行</a:t>
            </a:r>
            <a:r>
              <a:rPr b="0"/>
              <a:t>中的所有事件的时间戳。</a:t>
            </a:r>
            <a:endParaRPr b="0"/>
          </a:p>
          <a:p>
            <a:pPr algn="just">
              <a:buClrTx/>
              <a:buSzTx/>
              <a:buFont typeface="Wingdings" panose="05000000000000000000" charset="0"/>
            </a:pPr>
            <a:endParaRPr b="0"/>
          </a:p>
          <a:p>
            <a:pPr marL="342900" indent="-342900" algn="just">
              <a:buClrTx/>
              <a:buSzTx/>
              <a:buFont typeface="Wingdings" panose="05000000000000000000" charset="0"/>
              <a:buChar char="l"/>
            </a:pPr>
            <a:r>
              <a:rPr b="0"/>
              <a:t>由于由</a:t>
            </a:r>
            <a:r>
              <a:rPr lang="en-US" b="0"/>
              <a:t>         </a:t>
            </a:r>
            <a:r>
              <a:rPr b="0"/>
              <a:t>生成的预测中的最后一个预测时间戳是案例结束时的时间戳，所以很容易看出</a:t>
            </a:r>
            <a:r>
              <a:rPr lang="en-US" b="0"/>
              <a:t>        </a:t>
            </a:r>
            <a:r>
              <a:rPr b="0"/>
              <a:t>可以用于预测运行案例的剩余周期时间。</a:t>
            </a:r>
            <a:endParaRPr b="0"/>
          </a:p>
          <a:p>
            <a:pPr algn="just">
              <a:buClrTx/>
              <a:buSzTx/>
              <a:buFont typeface="Wingdings" panose="05000000000000000000" charset="0"/>
            </a:pPr>
            <a:endParaRPr b="0"/>
          </a:p>
          <a:p>
            <a:pPr marL="342900" indent="-342900" algn="just">
              <a:buClrTx/>
              <a:buSzTx/>
              <a:buFont typeface="Wingdings" panose="05000000000000000000" charset="0"/>
              <a:buChar char="l"/>
            </a:pPr>
            <a:r>
              <a:rPr b="0"/>
              <a:t>对于给定的未完成情况</a:t>
            </a:r>
            <a:r>
              <a:rPr lang="en-US" b="0"/>
              <a:t> </a:t>
            </a:r>
            <a:r>
              <a:rPr b="0"/>
              <a:t>σ，</a:t>
            </a:r>
            <a:r>
              <a:rPr lang="en-US" b="0"/>
              <a:t>                  </a:t>
            </a:r>
            <a:r>
              <a:rPr b="0"/>
              <a:t>包含下一个事件的预测时间戳，而</a:t>
            </a:r>
            <a:r>
              <a:rPr lang="en-US" b="0"/>
              <a:t>                   </a:t>
            </a:r>
            <a:r>
              <a:rPr b="0"/>
              <a:t>包含σ的预测结束时间</a:t>
            </a:r>
            <a:endParaRPr b="0"/>
          </a:p>
          <a:p>
            <a:pPr algn="just">
              <a:buClrTx/>
              <a:buSzTx/>
              <a:buFont typeface="Wingdings" panose="05000000000000000000" charset="0"/>
            </a:pPr>
            <a:endParaRPr b="0"/>
          </a:p>
          <a:p>
            <a:pPr algn="just">
              <a:buClrTx/>
              <a:buSzTx/>
              <a:buFont typeface="Wingdings" panose="05000000000000000000" charset="0"/>
            </a:pPr>
            <a:r>
              <a:rPr b="0"/>
              <a:t>因此</a:t>
            </a:r>
            <a:r>
              <a:rPr lang="zh-CN" b="0"/>
              <a:t>，</a:t>
            </a:r>
            <a:r>
              <a:rPr lang="zh-CN" altLang="en-US" dirty="0">
                <a:solidFill>
                  <a:srgbClr val="0070C0"/>
                </a:solidFill>
                <a:latin typeface="微软雅黑" panose="020B0503020204020204" charset="-122"/>
                <a:ea typeface="微软雅黑" panose="020B0503020204020204" charset="-122"/>
              </a:rPr>
              <a:t>剩余周期时间</a:t>
            </a:r>
            <a:r>
              <a:rPr lang="en-US" b="0"/>
              <a:t> </a:t>
            </a:r>
            <a:r>
              <a:rPr lang="zh-CN" b="0"/>
              <a:t>：</a:t>
            </a:r>
            <a:endParaRPr lang="zh-CN" b="0"/>
          </a:p>
        </p:txBody>
      </p:sp>
      <p:pic>
        <p:nvPicPr>
          <p:cNvPr id="7" name="图片 6"/>
          <p:cNvPicPr>
            <a:picLocks noChangeAspect="1"/>
          </p:cNvPicPr>
          <p:nvPr>
            <p:custDataLst>
              <p:tags r:id="rId3"/>
            </p:custDataLst>
          </p:nvPr>
        </p:nvPicPr>
        <p:blipFill>
          <a:blip r:embed="rId2"/>
          <a:stretch>
            <a:fillRect/>
          </a:stretch>
        </p:blipFill>
        <p:spPr>
          <a:xfrm>
            <a:off x="2356485" y="1185545"/>
            <a:ext cx="365760" cy="365760"/>
          </a:xfrm>
          <a:prstGeom prst="rect">
            <a:avLst/>
          </a:prstGeom>
        </p:spPr>
      </p:pic>
      <p:pic>
        <p:nvPicPr>
          <p:cNvPr id="9" name="图片 8"/>
          <p:cNvPicPr>
            <a:picLocks noChangeAspect="1"/>
          </p:cNvPicPr>
          <p:nvPr>
            <p:custDataLst>
              <p:tags r:id="rId4"/>
            </p:custDataLst>
          </p:nvPr>
        </p:nvPicPr>
        <p:blipFill>
          <a:blip r:embed="rId2"/>
          <a:stretch>
            <a:fillRect/>
          </a:stretch>
        </p:blipFill>
        <p:spPr>
          <a:xfrm>
            <a:off x="1621155" y="1804035"/>
            <a:ext cx="365760" cy="36576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3669030" y="2744470"/>
            <a:ext cx="1264920" cy="320040"/>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8977630" y="2744470"/>
            <a:ext cx="845820" cy="358140"/>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3669030" y="4597400"/>
            <a:ext cx="4281805" cy="666750"/>
          </a:xfrm>
          <a:prstGeom prst="rect">
            <a:avLst/>
          </a:prstGeom>
          <a:ln>
            <a:solidFill>
              <a:schemeClr val="accent1"/>
            </a:solidFill>
          </a:ln>
        </p:spPr>
      </p:pic>
    </p:spTree>
  </p:cSld>
  <p:clrMapOvr>
    <a:masterClrMapping/>
  </p:clrMapOvr>
  <p:transition advClick="0" advTm="3931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sym typeface="+mn-lt"/>
              </a:rPr>
              <a:t>剩余时间预测</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33045" y="844550"/>
            <a:ext cx="10845165" cy="6652895"/>
          </a:xfrm>
        </p:spPr>
        <p:txBody>
          <a:bodyPr>
            <a:normAutofit lnSpcReduction="20000"/>
          </a:body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实验装置：</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6" name="文本框 5"/>
          <p:cNvSpPr txBox="1"/>
          <p:nvPr/>
        </p:nvSpPr>
        <p:spPr>
          <a:xfrm>
            <a:off x="405765" y="1379220"/>
            <a:ext cx="11172190" cy="706755"/>
          </a:xfrm>
          <a:prstGeom prst="rect">
            <a:avLst/>
          </a:prstGeom>
          <a:noFill/>
        </p:spPr>
        <p:txBody>
          <a:bodyPr wrap="square" rtlCol="0" anchor="t">
            <a:spAutoFit/>
          </a:bodyPr>
          <a:p>
            <a:pPr algn="just">
              <a:buClrTx/>
              <a:buSzTx/>
              <a:buFont typeface="Wingdings" panose="05000000000000000000" charset="0"/>
            </a:pPr>
            <a:r>
              <a:rPr b="0"/>
              <a:t>我们使用与后缀预测实验相同的架构。我们从前缀大小2开始，预测和评估每个通过的事件后的剩余时间。</a:t>
            </a:r>
            <a:r>
              <a:rPr lang="zh-CN" b="0"/>
              <a:t>（</a:t>
            </a:r>
            <a:r>
              <a:rPr b="0"/>
              <a:t>使用van der Aalst等人和van Dongen等人的剩余的周期时间预测方法作为基线方法</a:t>
            </a:r>
            <a:r>
              <a:rPr lang="zh-CN" b="0"/>
              <a:t>）</a:t>
            </a:r>
            <a:endParaRPr lang="zh-CN" b="0"/>
          </a:p>
        </p:txBody>
      </p:sp>
      <p:sp>
        <p:nvSpPr>
          <p:cNvPr id="7" name="内容占位符 1"/>
          <p:cNvSpPr>
            <a:spLocks noGrp="1"/>
          </p:cNvSpPr>
          <p:nvPr>
            <p:custDataLst>
              <p:tags r:id="rId1"/>
            </p:custDataLst>
          </p:nvPr>
        </p:nvSpPr>
        <p:spPr>
          <a:xfrm>
            <a:off x="360045" y="2477135"/>
            <a:ext cx="10845165" cy="6652895"/>
          </a:xfrm>
          <a:prstGeom prst="rect">
            <a:avLst/>
          </a:prstGeom>
          <a:noFill/>
        </p:spPr>
        <p:txBody>
          <a:bodyPr vert="horz" lIns="91440" tIns="45720" rIns="91440" bIns="45720" rtlCol="0">
            <a:normAutofit lnSpcReduction="20000"/>
          </a:bodyPr>
          <a:lstStyle>
            <a:lvl1pPr marL="171450" indent="-171450" algn="l" defTabSz="685800" rtl="0" eaLnBrk="1" latinLnBrk="0" hangingPunct="1">
              <a:lnSpc>
                <a:spcPct val="100000"/>
              </a:lnSpc>
              <a:spcBef>
                <a:spcPts val="750"/>
              </a:spcBef>
              <a:buFont typeface="Arial" panose="020B0604020202020204" pitchFamily="34" charset="0"/>
              <a:buChar char="•"/>
              <a:defRPr sz="2400" b="1" kern="1200" baseline="0">
                <a:solidFill>
                  <a:schemeClr val="accent1">
                    <a:lumMod val="75000"/>
                  </a:schemeClr>
                </a:solidFill>
                <a:latin typeface="微软雅黑" panose="020B0503020204020204" charset="-122"/>
                <a:ea typeface="微软雅黑" panose="020B0503020204020204" charset="-122"/>
                <a:cs typeface="+mn-cs"/>
              </a:defRPr>
            </a:lvl1pPr>
            <a:lvl2pPr marL="514350" indent="-171450" algn="l" defTabSz="685800" rtl="0" eaLnBrk="1" latinLnBrk="0" hangingPunct="1">
              <a:lnSpc>
                <a:spcPct val="100000"/>
              </a:lnSpc>
              <a:spcBef>
                <a:spcPts val="375"/>
              </a:spcBef>
              <a:buFont typeface="Arial" panose="020B0604020202020204" pitchFamily="34" charset="0"/>
              <a:buChar char="•"/>
              <a:defRPr sz="2200" kern="1200" baseline="0">
                <a:solidFill>
                  <a:schemeClr val="tx1"/>
                </a:solidFill>
                <a:latin typeface="Arial" panose="020B0604020202020204" pitchFamily="34" charset="0"/>
                <a:ea typeface="微软雅黑" panose="020B0503020204020204" charset="-122"/>
                <a:cs typeface="Arial" panose="020B0604020202020204" pitchFamily="34" charset="0"/>
              </a:defRPr>
            </a:lvl2pPr>
            <a:lvl3pPr marL="8572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defRPr sz="1800" kern="1200" baseline="0">
                <a:solidFill>
                  <a:schemeClr val="tx1"/>
                </a:solidFill>
                <a:latin typeface="Arial" panose="020B0604020202020204" pitchFamily="34" charset="0"/>
                <a:ea typeface="仿宋" panose="02010609060101010101" pitchFamily="49" charset="-122"/>
                <a:cs typeface="Arial" panose="020B0604020202020204" pitchFamily="34" charset="0"/>
              </a:defRPr>
            </a:lvl3pPr>
            <a:lvl4pPr marL="12001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defRPr sz="1800" kern="1200" baseline="0">
                <a:solidFill>
                  <a:schemeClr val="tx1"/>
                </a:solidFill>
                <a:latin typeface="仿宋" panose="02010609060101010101" pitchFamily="49" charset="-122"/>
                <a:ea typeface="仿宋" panose="02010609060101010101" pitchFamily="49" charset="-122"/>
                <a:cs typeface="+mn-cs"/>
              </a:defRPr>
            </a:lvl4pPr>
            <a:lvl5pPr marL="1543050" marR="0" indent="-171450" algn="l" defTabSz="685800" rtl="0" eaLnBrk="1" fontAlgn="auto" latinLnBrk="0" hangingPunct="1">
              <a:lnSpc>
                <a:spcPct val="100000"/>
              </a:lnSpc>
              <a:spcBef>
                <a:spcPts val="375"/>
              </a:spcBef>
              <a:spcAft>
                <a:spcPts val="0"/>
              </a:spcAft>
              <a:buClrTx/>
              <a:buSzTx/>
              <a:buFont typeface="Arial" panose="020B0604020202020204" pitchFamily="34" charset="0"/>
              <a:buChar char="•"/>
              <a:defRPr sz="1800" kern="1200" baseline="0">
                <a:solidFill>
                  <a:schemeClr val="tx1"/>
                </a:solidFill>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100000"/>
              </a:lnSpc>
              <a:spcBef>
                <a:spcPts val="375"/>
              </a:spcBef>
              <a:buFont typeface="Arial" panose="020B0604020202020204" pitchFamily="34" charset="0"/>
              <a:buChar char="•"/>
              <a:defRPr sz="1200" kern="1200" baseline="0">
                <a:solidFill>
                  <a:schemeClr val="tx1"/>
                </a:solidFill>
                <a:latin typeface="+mn-lt"/>
                <a:ea typeface="+mn-ea"/>
                <a:cs typeface="+mn-cs"/>
              </a:defRPr>
            </a:lvl6pPr>
            <a:lvl7pPr marL="2228850" indent="-171450" algn="l" defTabSz="685800" rtl="0" eaLnBrk="1" latinLnBrk="0" hangingPunct="1">
              <a:lnSpc>
                <a:spcPct val="100000"/>
              </a:lnSpc>
              <a:spcBef>
                <a:spcPts val="375"/>
              </a:spcBef>
              <a:buFont typeface="Arial" panose="020B0604020202020204" pitchFamily="34" charset="0"/>
              <a:buChar char="•"/>
              <a:defRPr sz="1200" kern="1200" baseline="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buFont typeface="Wingdings" panose="05000000000000000000" pitchFamily="2" charset="2"/>
              <a:buChar char="l"/>
            </a:pPr>
            <a:r>
              <a:rPr lang="zh-CN" altLang="en-US" sz="2800" dirty="0">
                <a:solidFill>
                  <a:srgbClr val="03438E"/>
                </a:solidFill>
                <a:latin typeface="微软雅黑" panose="020B0503020204020204" charset="-122"/>
                <a:ea typeface="微软雅黑" panose="020B0503020204020204" charset="-122"/>
              </a:rPr>
              <a:t>结果：</a:t>
            </a:r>
            <a:endParaRPr lang="zh-CN" altLang="en-US" sz="2800" dirty="0">
              <a:solidFill>
                <a:srgbClr val="03438E"/>
              </a:solidFill>
              <a:latin typeface="微软雅黑" panose="020B0503020204020204" charset="-122"/>
              <a:ea typeface="微软雅黑" panose="020B0503020204020204" charset="-122"/>
            </a:endParaRPr>
          </a:p>
          <a:p>
            <a:pPr marL="0" indent="0" algn="just">
              <a:buFont typeface="Wingdings" panose="05000000000000000000" pitchFamily="2" charset="2"/>
              <a:buNone/>
            </a:pPr>
            <a:endParaRPr lang="en-US" altLang="zh-CN" sz="2400" dirty="0">
              <a:latin typeface="+mn-ea"/>
              <a:ea typeface="+mn-ea"/>
            </a:endParaRPr>
          </a:p>
          <a:p>
            <a:pPr marL="0" indent="0" algn="just">
              <a:buFont typeface="Wingdings" panose="05000000000000000000" pitchFamily="2" charset="2"/>
              <a:buNone/>
            </a:pPr>
            <a:endParaRPr lang="en-US" altLang="zh-CN" sz="2400" dirty="0">
              <a:latin typeface="+mn-ea"/>
              <a:ea typeface="+mn-ea"/>
            </a:endParaRPr>
          </a:p>
          <a:p>
            <a:pPr marL="342900" lvl="1" indent="0" algn="just">
              <a:buNone/>
            </a:pPr>
            <a:endParaRPr lang="en-US" altLang="zh-CN" sz="2400" dirty="0">
              <a:latin typeface="+mn-ea"/>
              <a:ea typeface="+mn-ea"/>
            </a:endParaRPr>
          </a:p>
          <a:p>
            <a:pPr marL="342900" lvl="1" indent="0" algn="just">
              <a:buNone/>
            </a:pPr>
            <a:r>
              <a:rPr lang="en-US" altLang="zh-CN" sz="2400" dirty="0">
                <a:latin typeface="+mn-ea"/>
                <a:ea typeface="+mn-ea"/>
              </a:rPr>
              <a:t>                               </a:t>
            </a:r>
            <a:endParaRPr lang="zh-CN" altLang="en-US" sz="2000">
              <a:latin typeface="Times New Roman" panose="02020603050405020304" pitchFamily="18" charset="0"/>
              <a:ea typeface="隶书" pitchFamily="49" charset="-122"/>
              <a:cs typeface="+mn-cs"/>
            </a:endParaRPr>
          </a:p>
          <a:p>
            <a:pPr marL="0" lvl="2" algn="l" eaLnBrk="0" fontAlgn="base" hangingPunct="0">
              <a:buFontTx/>
              <a:buNone/>
            </a:pPr>
            <a:endParaRPr lang="zh-CN" altLang="en-US" sz="2000">
              <a:latin typeface="Times New Roman" panose="02020603050405020304" pitchFamily="18" charset="0"/>
              <a:ea typeface="隶书" pitchFamily="49" charset="-122"/>
              <a:cs typeface="+mn-cs"/>
            </a:endParaRPr>
          </a:p>
        </p:txBody>
      </p:sp>
      <p:pic>
        <p:nvPicPr>
          <p:cNvPr id="5" name="图片 4"/>
          <p:cNvPicPr>
            <a:picLocks noChangeAspect="1"/>
          </p:cNvPicPr>
          <p:nvPr>
            <p:custDataLst>
              <p:tags r:id="rId2"/>
            </p:custDataLst>
          </p:nvPr>
        </p:nvPicPr>
        <p:blipFill>
          <a:blip r:embed="rId3"/>
          <a:stretch>
            <a:fillRect/>
          </a:stretch>
        </p:blipFill>
        <p:spPr>
          <a:xfrm>
            <a:off x="3335020" y="2393950"/>
            <a:ext cx="6003290" cy="4030345"/>
          </a:xfrm>
          <a:prstGeom prst="rect">
            <a:avLst/>
          </a:prstGeom>
          <a:ln>
            <a:solidFill>
              <a:schemeClr val="accent1"/>
            </a:solidFill>
          </a:ln>
        </p:spPr>
      </p:pic>
    </p:spTree>
  </p:cSld>
  <p:clrMapOvr>
    <a:masterClrMapping/>
  </p:clrMapOvr>
  <p:transition advClick="0" advTm="3931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84475" y="3067685"/>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结论与未来</a:t>
              </a:r>
              <a:r>
                <a:rPr lang="zh-CN" altLang="en-US" sz="2800" dirty="0">
                  <a:solidFill>
                    <a:schemeClr val="tx1"/>
                  </a:solidFill>
                  <a:latin typeface="Century Schoolbook" panose="02040604050505020304" pitchFamily="18" charset="0"/>
                  <a:cs typeface="Times New Roman" panose="02020603050405020304" pitchFamily="18" charset="0"/>
                  <a:sym typeface="+mn-lt"/>
                </a:rPr>
                <a:t>工作</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r>
                  <a:rPr lang="en-US" altLang="zh-CN" sz="2665">
                    <a:solidFill>
                      <a:prstClr val="black"/>
                    </a:solidFill>
                    <a:latin typeface="Century Schoolbook" panose="02040604050505020304" pitchFamily="18" charset="0"/>
                    <a:cs typeface="+mn-ea"/>
                    <a:sym typeface="+mn-lt"/>
                  </a:rPr>
                  <a:t>6</a:t>
                </a:r>
                <a:endParaRPr lang="en-US" altLang="zh-CN"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endParaRPr lang="zh-CN" altLang="en-US" sz="3600" dirty="0">
                <a:latin typeface="Century Schoolbook" panose="02040604050505020304" pitchFamily="18" charset="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结论与未来</a:t>
            </a:r>
            <a:r>
              <a:rPr kumimoji="1" lang="zh-CN" altLang="en-US" sz="4000" b="0" dirty="0">
                <a:latin typeface="Century Schoolbook" panose="02040604050505020304" pitchFamily="18" charset="0"/>
              </a:rPr>
              <a:t>工作</a:t>
            </a:r>
            <a:endParaRPr kumimoji="1" lang="zh-CN" altLang="en-US" sz="4000" b="0" dirty="0">
              <a:latin typeface="Century Schoolbook" panose="02040604050505020304" pitchFamily="18" charset="0"/>
            </a:endParaRPr>
          </a:p>
        </p:txBody>
      </p:sp>
      <p:sp>
        <p:nvSpPr>
          <p:cNvPr id="4" name="文本框 3"/>
          <p:cNvSpPr txBox="1"/>
          <p:nvPr/>
        </p:nvSpPr>
        <p:spPr>
          <a:xfrm>
            <a:off x="85090" y="4442460"/>
            <a:ext cx="10344785" cy="398780"/>
          </a:xfrm>
          <a:prstGeom prst="rect">
            <a:avLst/>
          </a:prstGeom>
          <a:noFill/>
        </p:spPr>
        <p:txBody>
          <a:bodyPr wrap="square" rtlCol="0" anchor="t">
            <a:spAutoFit/>
          </a:bodyPr>
          <a:p>
            <a:pPr marL="0" indent="0" algn="just">
              <a:buFont typeface="Wingdings" panose="05000000000000000000" pitchFamily="2" charset="2"/>
              <a:buNone/>
            </a:pPr>
            <a:endParaRPr lang="zh-CN" altLang="en-US" b="0" dirty="0">
              <a:sym typeface="+mn-ea"/>
            </a:endParaRPr>
          </a:p>
        </p:txBody>
      </p:sp>
      <p:sp>
        <p:nvSpPr>
          <p:cNvPr id="2" name="文本框 1"/>
          <p:cNvSpPr txBox="1"/>
          <p:nvPr/>
        </p:nvSpPr>
        <p:spPr>
          <a:xfrm>
            <a:off x="219075" y="767715"/>
            <a:ext cx="10733405" cy="5939155"/>
          </a:xfrm>
          <a:prstGeom prst="rect">
            <a:avLst/>
          </a:prstGeom>
          <a:noFill/>
        </p:spPr>
        <p:txBody>
          <a:bodyPr wrap="square" rtlCol="0" anchor="t">
            <a:spAutoFit/>
          </a:bodyPr>
          <a:p>
            <a:pPr lvl="0" algn="just">
              <a:buClrTx/>
              <a:buSzTx/>
              <a:buFontTx/>
            </a:pPr>
            <a:r>
              <a:rPr b="0">
                <a:sym typeface="+mn-ea"/>
              </a:rPr>
              <a:t>本文贡献</a:t>
            </a:r>
            <a:r>
              <a:rPr lang="zh-CN" b="0">
                <a:sym typeface="+mn-ea"/>
              </a:rPr>
              <a:t>：</a:t>
            </a:r>
            <a:endParaRPr b="0">
              <a:sym typeface="+mn-ea"/>
            </a:endParaRPr>
          </a:p>
          <a:p>
            <a:pPr marL="342900" lvl="0" indent="-342900" algn="just">
              <a:buClrTx/>
              <a:buSzTx/>
              <a:buFont typeface="Wingdings" panose="05000000000000000000" charset="0"/>
              <a:buChar char="l"/>
            </a:pPr>
            <a:r>
              <a:rPr lang="zh-CN" altLang="en-US" dirty="0">
                <a:solidFill>
                  <a:srgbClr val="0070C0"/>
                </a:solidFill>
                <a:latin typeface="微软雅黑" panose="020B0503020204020204" charset="-122"/>
                <a:ea typeface="微软雅黑" panose="020B0503020204020204" charset="-122"/>
                <a:sym typeface="+mn-ea"/>
              </a:rPr>
              <a:t>使用LSTM神经网络来预测一个运行案例的下一个活动及其时间戳的技术</a:t>
            </a:r>
            <a:r>
              <a:rPr b="0">
                <a:sym typeface="+mn-ea"/>
              </a:rPr>
              <a:t>。</a:t>
            </a:r>
            <a:endParaRPr b="0">
              <a:sym typeface="+mn-ea"/>
            </a:endParaRPr>
          </a:p>
          <a:p>
            <a:pPr marL="342900" lvl="0" indent="-342900" algn="just">
              <a:buClrTx/>
              <a:buSzTx/>
              <a:buFont typeface="Wingdings" panose="05000000000000000000" charset="0"/>
              <a:buChar char="l"/>
            </a:pPr>
            <a:r>
              <a:rPr b="0">
                <a:sym typeface="+mn-ea"/>
              </a:rPr>
              <a:t>展示了这种技术在真实数据集上</a:t>
            </a:r>
            <a:r>
              <a:rPr>
                <a:sym typeface="+mn-ea"/>
              </a:rPr>
              <a:t>优于现有的基线。</a:t>
            </a:r>
            <a:endParaRPr b="0">
              <a:sym typeface="+mn-ea"/>
            </a:endParaRPr>
          </a:p>
          <a:p>
            <a:pPr marL="342900" lvl="0" indent="-342900" algn="just">
              <a:buClrTx/>
              <a:buSzTx/>
              <a:buFont typeface="Wingdings" panose="05000000000000000000" charset="0"/>
              <a:buChar char="l"/>
            </a:pPr>
            <a:r>
              <a:rPr b="0">
                <a:sym typeface="+mn-ea"/>
              </a:rPr>
              <a:t>此外发现，通过单一模型（多任务学习）预测下一个活动及其时间戳比使用单独的模型预测它们具有更高的</a:t>
            </a:r>
            <a:r>
              <a:rPr>
                <a:sym typeface="+mn-ea"/>
              </a:rPr>
              <a:t>准确性</a:t>
            </a:r>
            <a:r>
              <a:rPr b="0">
                <a:sym typeface="+mn-ea"/>
              </a:rPr>
              <a:t>。</a:t>
            </a:r>
            <a:endParaRPr b="0">
              <a:sym typeface="+mn-ea"/>
            </a:endParaRPr>
          </a:p>
          <a:p>
            <a:pPr marL="342900" lvl="0" indent="-342900" algn="just">
              <a:buClrTx/>
              <a:buSzTx/>
              <a:buFont typeface="Wingdings" panose="05000000000000000000" charset="0"/>
              <a:buChar char="l"/>
            </a:pPr>
            <a:r>
              <a:rPr b="0">
                <a:sym typeface="+mn-ea"/>
              </a:rPr>
              <a:t>然后我们展示了这种基本的技术可以是推广到解决另外两个预测过程监视问题</a:t>
            </a:r>
            <a:r>
              <a:rPr lang="zh-CN">
                <a:sym typeface="+mn-ea"/>
              </a:rPr>
              <a:t>（</a:t>
            </a:r>
            <a:r>
              <a:rPr>
                <a:sym typeface="+mn-ea"/>
              </a:rPr>
              <a:t>预测一个运行案例的整个延续</a:t>
            </a:r>
            <a:r>
              <a:rPr lang="zh-CN">
                <a:sym typeface="+mn-ea"/>
              </a:rPr>
              <a:t>、</a:t>
            </a:r>
            <a:r>
              <a:rPr>
                <a:sym typeface="+mn-ea"/>
              </a:rPr>
              <a:t>预测剩余的周期时间</a:t>
            </a:r>
            <a:r>
              <a:rPr lang="zh-CN">
                <a:sym typeface="+mn-ea"/>
              </a:rPr>
              <a:t>）</a:t>
            </a:r>
            <a:endParaRPr b="0">
              <a:sym typeface="+mn-ea"/>
            </a:endParaRPr>
          </a:p>
          <a:p>
            <a:pPr lvl="0" algn="just">
              <a:buClrTx/>
              <a:buSzTx/>
              <a:buFontTx/>
            </a:pPr>
            <a:endParaRPr b="0">
              <a:sym typeface="+mn-ea"/>
            </a:endParaRPr>
          </a:p>
          <a:p>
            <a:pPr lvl="0" algn="just">
              <a:buClrTx/>
              <a:buSzTx/>
              <a:buFontTx/>
            </a:pPr>
            <a:r>
              <a:rPr lang="zh-CN" b="0">
                <a:sym typeface="+mn-ea"/>
              </a:rPr>
              <a:t>未来工作：</a:t>
            </a:r>
            <a:endParaRPr b="0">
              <a:sym typeface="+mn-ea"/>
            </a:endParaRPr>
          </a:p>
          <a:p>
            <a:pPr marL="342900" lvl="0" indent="-342900" algn="just">
              <a:buClrTx/>
              <a:buSzTx/>
              <a:buFont typeface="Wingdings" panose="05000000000000000000" charset="0"/>
              <a:buChar char="l"/>
            </a:pPr>
            <a:r>
              <a:rPr lang="zh-CN">
                <a:sym typeface="+mn-ea"/>
              </a:rPr>
              <a:t>需要解决的</a:t>
            </a:r>
            <a:r>
              <a:rPr>
                <a:sym typeface="+mn-ea"/>
              </a:rPr>
              <a:t>限制</a:t>
            </a:r>
            <a:r>
              <a:rPr lang="zh-CN" b="0">
                <a:sym typeface="+mn-ea"/>
              </a:rPr>
              <a:t>：</a:t>
            </a:r>
            <a:r>
              <a:rPr b="0">
                <a:sym typeface="+mn-ea"/>
              </a:rPr>
              <a:t>发现LSTM模型在处理同一活动的多次出现的轨迹时的一个</a:t>
            </a:r>
            <a:r>
              <a:rPr b="0">
                <a:sym typeface="+mn-ea"/>
              </a:rPr>
              <a:t>局限性，在这种情况下，该模型预测了同一事件的过长序列。</a:t>
            </a:r>
            <a:endParaRPr b="0">
              <a:sym typeface="+mn-ea"/>
            </a:endParaRPr>
          </a:p>
          <a:p>
            <a:pPr marL="342900" lvl="0" indent="-342900" algn="just">
              <a:buClrTx/>
              <a:buSzTx/>
              <a:buFont typeface="Wingdings" panose="05000000000000000000" charset="0"/>
              <a:buChar char="l"/>
            </a:pPr>
            <a:r>
              <a:rPr b="0">
                <a:sym typeface="+mn-ea"/>
              </a:rPr>
              <a:t>该技术可</a:t>
            </a:r>
            <a:r>
              <a:rPr>
                <a:sym typeface="+mn-ea"/>
              </a:rPr>
              <a:t>扩展到其他预测任务</a:t>
            </a:r>
            <a:r>
              <a:rPr b="0">
                <a:sym typeface="+mn-ea"/>
              </a:rPr>
              <a:t>，如聚合性能指标和案例结果的预测。后一个任务可以作为一个分类问题来处理，其中输出层的每个神经元都可以预测相应结果的概率。</a:t>
            </a:r>
            <a:endParaRPr b="0">
              <a:sym typeface="+mn-ea"/>
            </a:endParaRPr>
          </a:p>
          <a:p>
            <a:pPr marL="342900" lvl="0" indent="-342900" algn="just">
              <a:buClrTx/>
              <a:buSzTx/>
              <a:buFont typeface="Wingdings" panose="05000000000000000000" charset="0"/>
              <a:buChar char="l"/>
            </a:pPr>
            <a:r>
              <a:rPr b="0">
                <a:sym typeface="+mn-ea"/>
              </a:rPr>
              <a:t>使用额外的案例和事件属性（例如资源）来</a:t>
            </a:r>
            <a:r>
              <a:rPr>
                <a:sym typeface="+mn-ea"/>
              </a:rPr>
              <a:t>扩展特征向量</a:t>
            </a:r>
            <a:r>
              <a:rPr b="0">
                <a:sym typeface="+mn-ea"/>
              </a:rPr>
              <a:t>。</a:t>
            </a:r>
            <a:endParaRPr b="0">
              <a:sym typeface="+mn-ea"/>
            </a:endParaRPr>
          </a:p>
          <a:p>
            <a:pPr marL="342900" lvl="0" indent="-342900" algn="just">
              <a:buClrTx/>
              <a:buSzTx/>
              <a:buFont typeface="Wingdings" panose="05000000000000000000" charset="0"/>
              <a:buChar char="l"/>
            </a:pPr>
            <a:r>
              <a:rPr b="0">
                <a:sym typeface="+mn-ea"/>
              </a:rPr>
              <a:t>计划扩展多任务学习方法，以</a:t>
            </a:r>
            <a:r>
              <a:rPr>
                <a:sym typeface="+mn-ea"/>
              </a:rPr>
              <a:t>预测</a:t>
            </a:r>
            <a:r>
              <a:rPr b="0">
                <a:sym typeface="+mn-ea"/>
              </a:rPr>
              <a:t>下一个活动除时间戳外的</a:t>
            </a:r>
            <a:r>
              <a:rPr>
                <a:sym typeface="+mn-ea"/>
              </a:rPr>
              <a:t>其他属性</a:t>
            </a:r>
            <a:r>
              <a:rPr lang="zh-CN" b="0">
                <a:sym typeface="+mn-ea"/>
              </a:rPr>
              <a:t>。</a:t>
            </a:r>
            <a:endParaRPr b="0">
              <a:sym typeface="+mn-ea"/>
            </a:endParaRPr>
          </a:p>
          <a:p>
            <a:pPr lvl="0" algn="just">
              <a:buClrTx/>
              <a:buSzTx/>
              <a:buFontTx/>
            </a:pPr>
            <a:endParaRPr b="0">
              <a:sym typeface="+mn-ea"/>
            </a:endParaRPr>
          </a:p>
          <a:p>
            <a:pPr lvl="0" algn="just">
              <a:buClrTx/>
              <a:buSzTx/>
              <a:buFontTx/>
            </a:pPr>
            <a:r>
              <a:rPr b="0">
                <a:sym typeface="+mn-ea"/>
              </a:rPr>
              <a:t>https://verenich.github.io/ProcessSequencePrediction/</a:t>
            </a:r>
            <a:endParaRPr b="0">
              <a:sym typeface="+mn-ea"/>
            </a:endParaRPr>
          </a:p>
          <a:p>
            <a:pPr lvl="0" algn="just">
              <a:buClrTx/>
              <a:buSzTx/>
              <a:buFontTx/>
            </a:pPr>
            <a:endParaRPr b="0">
              <a:sym typeface="+mn-ea"/>
            </a:endParaRPr>
          </a:p>
          <a:p>
            <a:pPr lvl="0" algn="just">
              <a:buClrTx/>
              <a:buSzTx/>
              <a:buFontTx/>
            </a:pPr>
            <a:endParaRPr b="0">
              <a:sym typeface="+mn-ea"/>
            </a:endParaRPr>
          </a:p>
        </p:txBody>
      </p:sp>
      <p:sp>
        <p:nvSpPr>
          <p:cNvPr id="5" name="文本框 4"/>
          <p:cNvSpPr txBox="1"/>
          <p:nvPr/>
        </p:nvSpPr>
        <p:spPr>
          <a:xfrm>
            <a:off x="11965940" y="885190"/>
            <a:ext cx="4064000" cy="398780"/>
          </a:xfrm>
          <a:prstGeom prst="rect">
            <a:avLst/>
          </a:prstGeom>
          <a:noFill/>
        </p:spPr>
        <p:txBody>
          <a:bodyPr wrap="square" rtlCol="0">
            <a:spAutoFit/>
          </a:bodyPr>
          <a:p>
            <a:endParaRPr lang="zh-CN" altLang="en-US"/>
          </a:p>
        </p:txBody>
      </p:sp>
    </p:spTree>
  </p:cSld>
  <p:clrMapOvr>
    <a:masterClrMapping/>
  </p:clrMapOvr>
  <p:transition advClick="0" advTm="3931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06603" y="1639655"/>
            <a:ext cx="4305443" cy="2646878"/>
          </a:xfrm>
          <a:prstGeom prst="rect">
            <a:avLst/>
          </a:prstGeom>
        </p:spPr>
        <p:txBody>
          <a:bodyPr wrap="square">
            <a:spAutoFit/>
          </a:bodyPr>
          <a:lstStyle/>
          <a:p>
            <a:r>
              <a:rPr lang="en-US" altLang="zh-CN" sz="8000" b="0" dirty="0">
                <a:latin typeface="Century Schoolbook" panose="02040604050505020304" pitchFamily="18" charset="0"/>
                <a:ea typeface="微软雅黑" panose="020B0503020204020204" charset="-122"/>
              </a:rPr>
              <a:t>Thanks</a:t>
            </a:r>
            <a:endParaRPr lang="en-US" altLang="zh-CN" sz="8000" b="0" dirty="0">
              <a:latin typeface="Century Schoolbook" panose="02040604050505020304" pitchFamily="18" charset="0"/>
              <a:ea typeface="微软雅黑" panose="020B0503020204020204" charset="-122"/>
            </a:endParaRPr>
          </a:p>
          <a:p>
            <a:endParaRPr lang="en-US" altLang="zh-CN" sz="5400" b="0" dirty="0">
              <a:latin typeface="Century Schoolbook" panose="02040604050505020304" pitchFamily="18" charset="0"/>
              <a:ea typeface="微软雅黑" panose="020B0503020204020204" charset="-122"/>
            </a:endParaRPr>
          </a:p>
          <a:p>
            <a:endParaRPr lang="en-US" altLang="zh-CN" sz="3200" b="0" dirty="0">
              <a:latin typeface="Century Schoolbook" panose="02040604050505020304" pitchFamily="18" charset="0"/>
              <a:ea typeface="微软雅黑" panose="020B050302020402020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07187" y="4067437"/>
            <a:ext cx="3852669" cy="2442621"/>
          </a:xfrm>
          <a:prstGeom prst="rect">
            <a:avLst/>
          </a:prstGeom>
          <a:effectLst>
            <a:softEdge rad="76200"/>
          </a:effectLst>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67437"/>
            <a:ext cx="4001309" cy="2521202"/>
          </a:xfrm>
          <a:prstGeom prst="rect">
            <a:avLst/>
          </a:prstGeom>
          <a:effectLst>
            <a:softEdge rad="76200"/>
          </a:effectLst>
        </p:spPr>
      </p:pic>
      <p:pic>
        <p:nvPicPr>
          <p:cNvPr id="2" name="图片 1"/>
          <p:cNvPicPr>
            <a:picLocks noChangeAspect="1"/>
          </p:cNvPicPr>
          <p:nvPr/>
        </p:nvPicPr>
        <p:blipFill>
          <a:blip r:embed="rId3"/>
          <a:stretch>
            <a:fillRect/>
          </a:stretch>
        </p:blipFill>
        <p:spPr>
          <a:xfrm>
            <a:off x="8264236" y="4067437"/>
            <a:ext cx="3726873" cy="2442621"/>
          </a:xfrm>
          <a:prstGeom prst="rect">
            <a:avLst/>
          </a:prstGeom>
          <a:ln>
            <a:noFill/>
          </a:ln>
          <a:effectLst>
            <a:softEdge rad="112500"/>
          </a:effectLst>
        </p:spPr>
      </p:pic>
    </p:spTree>
  </p:cSld>
  <p:clrMapOvr>
    <a:masterClrMapping/>
  </p:clrMapOvr>
  <p:transition advClick="0" advTm="5313"/>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介绍</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en-US" altLang="zh-CN" sz="2000" dirty="0">
                <a:latin typeface="+mn-ea"/>
                <a:ea typeface="+mn-ea"/>
              </a:rPr>
              <a:t>                               </a:t>
            </a:r>
            <a:endParaRPr lang="en-US" altLang="zh-CN" sz="2000" dirty="0"/>
          </a:p>
          <a:p>
            <a:pPr lvl="3" algn="just"/>
            <a:endParaRPr lang="en-US" altLang="zh-CN" sz="2000" dirty="0"/>
          </a:p>
        </p:txBody>
      </p:sp>
      <p:sp>
        <p:nvSpPr>
          <p:cNvPr id="2" name="文本框 1"/>
          <p:cNvSpPr txBox="1"/>
          <p:nvPr/>
        </p:nvSpPr>
        <p:spPr>
          <a:xfrm>
            <a:off x="706120" y="962660"/>
            <a:ext cx="10932795" cy="4978400"/>
          </a:xfrm>
          <a:prstGeom prst="rect">
            <a:avLst/>
          </a:prstGeom>
          <a:noFill/>
        </p:spPr>
        <p:txBody>
          <a:bodyPr wrap="square" rtlCol="0">
            <a:noAutofit/>
          </a:bodyPr>
          <a:lstStyle/>
          <a:p>
            <a:pPr algn="just"/>
            <a:endParaRPr lang="en-US" altLang="zh-CN" sz="2400" kern="100" dirty="0">
              <a:effectLst/>
              <a:latin typeface="微软雅黑" panose="020B0503020204020204" charset="-122"/>
              <a:ea typeface="微软雅黑" panose="020B0503020204020204" charset="-122"/>
              <a:cs typeface="Times New Roman" panose="02020603050405020304" pitchFamily="18" charset="0"/>
            </a:endParaRPr>
          </a:p>
          <a:p>
            <a:pPr algn="just"/>
            <a:endParaRPr lang="en-US" altLang="zh-CN" sz="2400" kern="100" dirty="0">
              <a:effectLst/>
              <a:latin typeface="微软雅黑" panose="020B0503020204020204" charset="-122"/>
              <a:ea typeface="微软雅黑" panose="020B0503020204020204" charset="-122"/>
              <a:cs typeface="Times New Roman" panose="02020603050405020304" pitchFamily="18" charset="0"/>
            </a:endParaRPr>
          </a:p>
          <a:p>
            <a:pPr algn="just"/>
            <a:r>
              <a:rPr lang="zh-CN" altLang="en-US" sz="2400" dirty="0">
                <a:solidFill>
                  <a:srgbClr val="0070C0"/>
                </a:solidFill>
                <a:latin typeface="微软雅黑" panose="020B0503020204020204" charset="-122"/>
                <a:ea typeface="微软雅黑" panose="020B0503020204020204" charset="-122"/>
              </a:rPr>
              <a:t>预测性业务流程监控方法</a:t>
            </a:r>
            <a:r>
              <a:rPr lang="zh-CN" altLang="en-US" sz="2400" b="0" kern="100" dirty="0">
                <a:effectLst/>
                <a:latin typeface="微软雅黑" panose="020B0503020204020204" charset="-122"/>
                <a:ea typeface="微软雅黑" panose="020B0503020204020204" charset="-122"/>
                <a:cs typeface="Times New Roman" panose="02020603050405020304" pitchFamily="18" charset="0"/>
              </a:rPr>
              <a:t>利用流程中已完成案例的</a:t>
            </a:r>
            <a:r>
              <a:rPr lang="zh-CN" altLang="en-US" sz="2400" dirty="0">
                <a:solidFill>
                  <a:srgbClr val="0070C0"/>
                </a:solidFill>
                <a:latin typeface="微软雅黑" panose="020B0503020204020204" charset="-122"/>
                <a:ea typeface="微软雅黑" panose="020B0503020204020204" charset="-122"/>
              </a:rPr>
              <a:t>日志</a:t>
            </a:r>
            <a:r>
              <a:rPr lang="zh-CN" altLang="en-US" sz="2400" b="0" kern="100" dirty="0">
                <a:effectLst/>
                <a:latin typeface="微软雅黑" panose="020B0503020204020204" charset="-122"/>
                <a:ea typeface="微软雅黑" panose="020B0503020204020204" charset="-122"/>
                <a:cs typeface="Times New Roman" panose="02020603050405020304" pitchFamily="18" charset="0"/>
              </a:rPr>
              <a:t>来对运行案例</a:t>
            </a:r>
            <a:r>
              <a:rPr lang="zh-CN" altLang="en-US" sz="2400" dirty="0">
                <a:solidFill>
                  <a:srgbClr val="0070C0"/>
                </a:solidFill>
                <a:latin typeface="微软雅黑" panose="020B0503020204020204" charset="-122"/>
                <a:ea typeface="微软雅黑" panose="020B0503020204020204" charset="-122"/>
              </a:rPr>
              <a:t>进行预测</a:t>
            </a:r>
            <a:r>
              <a:rPr lang="en-US" altLang="zh-CN" sz="2400" b="0" kern="100" dirty="0">
                <a:effectLst/>
                <a:latin typeface="微软雅黑" panose="020B0503020204020204" charset="-122"/>
                <a:ea typeface="微软雅黑" panose="020B0503020204020204" charset="-122"/>
                <a:cs typeface="Times New Roman" panose="02020603050405020304" pitchFamily="18" charset="0"/>
              </a:rPr>
              <a:t>      </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algn="just"/>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en-US" sz="2400" b="0" dirty="0">
                <a:latin typeface="微软雅黑" panose="020B0503020204020204" charset="-122"/>
                <a:ea typeface="微软雅黑" panose="020B0503020204020204" charset="-122"/>
              </a:rPr>
              <a:t>领域中</a:t>
            </a:r>
            <a:r>
              <a:rPr lang="zh-CN" altLang="en-US" sz="2400" dirty="0">
                <a:solidFill>
                  <a:srgbClr val="0070C0"/>
                </a:solidFill>
                <a:latin typeface="微软雅黑" panose="020B0503020204020204" charset="-122"/>
                <a:ea typeface="微软雅黑" panose="020B0503020204020204" charset="-122"/>
              </a:rPr>
              <a:t>现有方法</a:t>
            </a:r>
            <a:r>
              <a:rPr lang="zh-CN" altLang="en-US" sz="2400" b="0" dirty="0">
                <a:latin typeface="微软雅黑" panose="020B0503020204020204" charset="-122"/>
                <a:ea typeface="微软雅黑" panose="020B0503020204020204" charset="-122"/>
              </a:rPr>
              <a:t>都是为特定的预测任务量身定制</a:t>
            </a:r>
            <a:r>
              <a:rPr lang="zh-CN" altLang="en-US" sz="2400" b="0" dirty="0">
                <a:latin typeface="微软雅黑" panose="020B0503020204020204" charset="-122"/>
                <a:ea typeface="微软雅黑" panose="020B0503020204020204" charset="-122"/>
              </a:rPr>
              <a:t>的</a:t>
            </a:r>
            <a:endParaRPr lang="zh-CN" altLang="en-US" sz="2400" b="0" dirty="0">
              <a:latin typeface="微软雅黑" panose="020B0503020204020204" charset="-122"/>
              <a:ea typeface="微软雅黑" panose="020B0503020204020204" charset="-122"/>
            </a:endParaRPr>
          </a:p>
          <a:p>
            <a:pPr marL="342900" indent="-342900" algn="just">
              <a:buClrTx/>
              <a:buSzTx/>
              <a:buFont typeface="Wingdings" panose="05000000000000000000" charset="0"/>
              <a:buChar char="l"/>
            </a:pPr>
            <a:r>
              <a:rPr lang="en-US" altLang="zh-CN" sz="2400" b="0" dirty="0">
                <a:latin typeface="微软雅黑" panose="020B0503020204020204" charset="-122"/>
                <a:ea typeface="微软雅黑" panose="020B0503020204020204" charset="-122"/>
              </a:rPr>
              <a:t>它们的相对精度对数据集非常敏感</a:t>
            </a:r>
            <a:r>
              <a:rPr lang="zh-CN" altLang="en-US" sz="2400" b="0" dirty="0">
                <a:latin typeface="微软雅黑" panose="020B0503020204020204" charset="-122"/>
                <a:ea typeface="微软雅黑" panose="020B0503020204020204" charset="-122"/>
              </a:rPr>
              <a:t>，应用</a:t>
            </a:r>
            <a:r>
              <a:rPr lang="zh-CN" altLang="en-US" sz="2400" b="0" dirty="0">
                <a:latin typeface="微软雅黑" panose="020B0503020204020204" charset="-122"/>
                <a:ea typeface="微软雅黑" panose="020B0503020204020204" charset="-122"/>
              </a:rPr>
              <a:t>时，需要用户在特定设置中进行试</a:t>
            </a:r>
            <a:r>
              <a:rPr lang="en-US" altLang="zh-CN" sz="2400" b="0" dirty="0">
                <a:latin typeface="微软雅黑" panose="020B0503020204020204" charset="-122"/>
                <a:ea typeface="微软雅黑" panose="020B0503020204020204" charset="-122"/>
              </a:rPr>
              <a:t>    </a:t>
            </a:r>
            <a:r>
              <a:rPr lang="zh-CN" altLang="en-US" sz="2400" b="0" dirty="0">
                <a:latin typeface="微软雅黑" panose="020B0503020204020204" charset="-122"/>
                <a:ea typeface="微软雅黑" panose="020B0503020204020204" charset="-122"/>
              </a:rPr>
              <a:t>算、</a:t>
            </a:r>
            <a:r>
              <a:rPr lang="zh-CN" altLang="en-US" sz="2400" b="0" dirty="0">
                <a:latin typeface="微软雅黑" panose="020B0503020204020204" charset="-122"/>
                <a:ea typeface="微软雅黑" panose="020B0503020204020204" charset="-122"/>
              </a:rPr>
              <a:t>调优</a:t>
            </a:r>
            <a:endParaRPr lang="zh-CN" altLang="en-US" sz="2400" b="0" dirty="0">
              <a:latin typeface="微软雅黑" panose="020B0503020204020204" charset="-122"/>
              <a:ea typeface="微软雅黑" panose="020B0503020204020204" charset="-122"/>
            </a:endParaRPr>
          </a:p>
          <a:p>
            <a:pPr marL="342900" indent="-342900" algn="just">
              <a:buClrTx/>
              <a:buSzTx/>
              <a:buFont typeface="Wingdings" panose="05000000000000000000" charset="0"/>
              <a:buChar char="l"/>
            </a:pPr>
            <a:endParaRPr lang="zh-CN" altLang="en-US" sz="2400" b="0" dirty="0">
              <a:latin typeface="微软雅黑" panose="020B0503020204020204" charset="-122"/>
              <a:ea typeface="微软雅黑" panose="020B0503020204020204" charset="-122"/>
            </a:endParaRPr>
          </a:p>
          <a:p>
            <a:pPr marL="0" indent="0" algn="just">
              <a:buClrTx/>
              <a:buSzTx/>
              <a:buFont typeface="Wingdings" panose="05000000000000000000" charset="0"/>
              <a:buNone/>
            </a:pPr>
            <a:r>
              <a:rPr lang="zh-CN" altLang="en-US" sz="2400" b="0" dirty="0">
                <a:latin typeface="微软雅黑" panose="020B0503020204020204" charset="-122"/>
                <a:ea typeface="微软雅黑" panose="020B0503020204020204" charset="-122"/>
              </a:rPr>
              <a:t>本文，研究</a:t>
            </a:r>
            <a:r>
              <a:rPr lang="zh-CN" altLang="en-US" sz="2400" dirty="0">
                <a:solidFill>
                  <a:srgbClr val="0070C0"/>
                </a:solidFill>
                <a:latin typeface="微软雅黑" panose="020B0503020204020204" charset="-122"/>
                <a:ea typeface="微软雅黑" panose="020B0503020204020204" charset="-122"/>
              </a:rPr>
              <a:t>LSTM（长短期记忆神经网络）</a:t>
            </a:r>
            <a:r>
              <a:rPr lang="zh-CN" altLang="en-US" sz="2400" b="0" dirty="0">
                <a:latin typeface="微软雅黑" panose="020B0503020204020204" charset="-122"/>
                <a:ea typeface="微软雅黑" panose="020B0503020204020204" charset="-122"/>
              </a:rPr>
              <a:t>，来建立预测过程监控任务的</a:t>
            </a:r>
            <a:r>
              <a:rPr lang="zh-CN" altLang="en-US" sz="2400" b="0" dirty="0">
                <a:latin typeface="微软雅黑" panose="020B0503020204020204" charset="-122"/>
                <a:ea typeface="微软雅黑" panose="020B0503020204020204" charset="-122"/>
              </a:rPr>
              <a:t>模型</a:t>
            </a:r>
            <a:endParaRPr lang="zh-CN" altLang="en-US" sz="2400" b="0" dirty="0">
              <a:latin typeface="微软雅黑" panose="020B0503020204020204" charset="-122"/>
              <a:ea typeface="微软雅黑" panose="020B0503020204020204" charset="-122"/>
            </a:endParaRPr>
          </a:p>
        </p:txBody>
      </p:sp>
    </p:spTree>
  </p:cSld>
  <p:clrMapOvr>
    <a:masterClrMapping/>
  </p:clrMapOvr>
  <p:transition advClick="0" advTm="3931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介绍</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en-US" altLang="zh-CN" sz="2000" dirty="0">
                <a:latin typeface="+mn-ea"/>
                <a:ea typeface="+mn-ea"/>
              </a:rPr>
              <a:t>                               </a:t>
            </a:r>
            <a:endParaRPr lang="en-US" altLang="zh-CN" sz="2000" dirty="0"/>
          </a:p>
          <a:p>
            <a:pPr lvl="3" algn="just"/>
            <a:endParaRPr lang="en-US" altLang="zh-CN" sz="2000" dirty="0"/>
          </a:p>
        </p:txBody>
      </p:sp>
      <p:sp>
        <p:nvSpPr>
          <p:cNvPr id="2" name="文本框 1"/>
          <p:cNvSpPr txBox="1"/>
          <p:nvPr/>
        </p:nvSpPr>
        <p:spPr>
          <a:xfrm>
            <a:off x="548005" y="962660"/>
            <a:ext cx="11140440" cy="5262245"/>
          </a:xfrm>
          <a:prstGeom prst="rect">
            <a:avLst/>
          </a:prstGeom>
          <a:noFill/>
        </p:spPr>
        <p:txBody>
          <a:bodyPr wrap="square" rtlCol="0">
            <a:spAutoFit/>
          </a:bodyPr>
          <a:lstStyle/>
          <a:p>
            <a:pPr marL="0" indent="0" algn="l" latinLnBrk="0"/>
            <a:r>
              <a:rPr lang="zh-CN" altLang="zh-CN" sz="2400" kern="100" dirty="0">
                <a:effectLst/>
                <a:latin typeface="微软雅黑" panose="020B0503020204020204" charset="-122"/>
                <a:ea typeface="微软雅黑" panose="020B0503020204020204" charset="-122"/>
                <a:cs typeface="Times New Roman" panose="02020603050405020304" pitchFamily="18" charset="0"/>
              </a:rPr>
              <a:t>探讨的问题：</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l" latinLnBrk="0">
              <a:buFont typeface="Wingdings" panose="05000000000000000000" charset="0"/>
              <a:buChar char="l"/>
            </a:pPr>
            <a:r>
              <a:rPr lang="en-US" altLang="zh-CN" sz="2400" b="0" kern="100" dirty="0">
                <a:effectLst/>
                <a:latin typeface="微软雅黑" panose="020B0503020204020204" charset="-122"/>
                <a:ea typeface="微软雅黑" panose="020B0503020204020204" charset="-122"/>
                <a:cs typeface="Times New Roman" panose="02020603050405020304" pitchFamily="18" charset="0"/>
                <a:sym typeface="+mn-ea"/>
              </a:rPr>
              <a:t>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LSTM</a:t>
            </a:r>
            <a:r>
              <a:rPr lang="zh-CN" altLang="en-US" sz="2400" b="0" kern="100" dirty="0">
                <a:effectLst/>
                <a:latin typeface="微软雅黑" panose="020B0503020204020204" charset="-122"/>
                <a:ea typeface="微软雅黑" panose="020B0503020204020204" charset="-122"/>
                <a:cs typeface="Times New Roman" panose="02020603050405020304" pitchFamily="18" charset="0"/>
                <a:sym typeface="+mn-ea"/>
              </a:rPr>
              <a:t>能否应用于广泛的</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预测过程监控问题</a:t>
            </a:r>
            <a:r>
              <a:rPr lang="zh-CN" altLang="en-US" sz="2400" b="0" dirty="0">
                <a:latin typeface="微软雅黑" panose="020B0503020204020204" charset="-122"/>
                <a:ea typeface="微软雅黑" panose="020B0503020204020204" charset="-122"/>
                <a:sym typeface="+mn-ea"/>
              </a:rPr>
              <a:t>，以及怎么应用</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sym typeface="+mn-ea"/>
            </a:endParaRPr>
          </a:p>
          <a:p>
            <a:pPr marL="342900" indent="-342900" algn="l" latinLnBrk="0">
              <a:buFont typeface="Wingdings" panose="05000000000000000000" charset="0"/>
              <a:buChar char="l"/>
            </a:pPr>
            <a:r>
              <a:rPr lang="en-US" altLang="zh-CN" sz="2400" b="0" kern="100" dirty="0">
                <a:effectLst/>
                <a:latin typeface="微软雅黑" panose="020B0503020204020204" charset="-122"/>
                <a:ea typeface="微软雅黑" panose="020B0503020204020204" charset="-122"/>
                <a:cs typeface="Times New Roman" panose="02020603050405020304" pitchFamily="18" charset="0"/>
                <a:sym typeface="+mn-ea"/>
              </a:rPr>
              <a:t> LSTM</a:t>
            </a:r>
            <a:r>
              <a:rPr lang="zh-CN" altLang="en-US" sz="2400" b="0" kern="100" dirty="0">
                <a:effectLst/>
                <a:latin typeface="微软雅黑" panose="020B0503020204020204" charset="-122"/>
                <a:ea typeface="微软雅黑" panose="020B0503020204020204" charset="-122"/>
                <a:cs typeface="Times New Roman" panose="02020603050405020304" pitchFamily="18" charset="0"/>
                <a:sym typeface="+mn-ea"/>
              </a:rPr>
              <a:t>能否在一系列预测任务、事件日志、预测点上实现持续的</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高精度</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sym typeface="+mn-ea"/>
            </a:endParaRPr>
          </a:p>
          <a:p>
            <a:pPr marL="0" indent="0" algn="l" latinLnBrk="0">
              <a:buFont typeface="Wingdings" panose="05000000000000000000" charset="0"/>
              <a:buNone/>
            </a:pPr>
            <a:endPar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a:p>
            <a:pPr marL="274320" indent="259080" algn="just"/>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algn="just"/>
            <a:endParaRPr lang="zh-CN" altLang="zh-CN" sz="2400" kern="100" dirty="0">
              <a:effectLst/>
              <a:latin typeface="微软雅黑" panose="020B0503020204020204" charset="-122"/>
              <a:ea typeface="微软雅黑" panose="020B0503020204020204" charset="-122"/>
              <a:cs typeface="Times New Roman" panose="02020603050405020304" pitchFamily="18" charset="0"/>
            </a:endParaRPr>
          </a:p>
          <a:p>
            <a:pPr algn="just"/>
            <a:r>
              <a:rPr lang="zh-CN" altLang="en-US" sz="2400" kern="100" dirty="0">
                <a:effectLst/>
                <a:latin typeface="微软雅黑" panose="020B0503020204020204" charset="-122"/>
                <a:ea typeface="微软雅黑" panose="020B0503020204020204" charset="-122"/>
                <a:cs typeface="Times New Roman" panose="02020603050405020304" pitchFamily="18" charset="0"/>
              </a:rPr>
              <a:t>本文的接下来</a:t>
            </a:r>
            <a:r>
              <a:rPr lang="zh-CN" altLang="en-US" sz="2400" kern="100" dirty="0">
                <a:effectLst/>
                <a:latin typeface="微软雅黑" panose="020B0503020204020204" charset="-122"/>
                <a:ea typeface="微软雅黑" panose="020B0503020204020204" charset="-122"/>
                <a:cs typeface="Times New Roman" panose="02020603050405020304" pitchFamily="18" charset="0"/>
              </a:rPr>
              <a:t>主要结构</a:t>
            </a:r>
            <a:r>
              <a:rPr lang="en-US" altLang="zh-CN" sz="2400" kern="100" dirty="0">
                <a:effectLst/>
                <a:latin typeface="微软雅黑" panose="020B0503020204020204" charset="-122"/>
                <a:ea typeface="微软雅黑" panose="020B0503020204020204" charset="-122"/>
                <a:cs typeface="Times New Roman" panose="02020603050405020304" pitchFamily="18" charset="0"/>
              </a:rPr>
              <a:t> </a:t>
            </a:r>
            <a:r>
              <a:rPr lang="zh-CN" altLang="zh-CN" sz="2400" kern="100" dirty="0">
                <a:effectLst/>
                <a:latin typeface="微软雅黑" panose="020B0503020204020204" charset="-122"/>
                <a:ea typeface="微软雅黑" panose="020B0503020204020204" charset="-122"/>
                <a:cs typeface="Times New Roman" panose="02020603050405020304" pitchFamily="18" charset="0"/>
              </a:rPr>
              <a:t>：</a:t>
            </a:r>
            <a:endParaRPr lang="zh-CN" altLang="zh-CN" sz="240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基本概念</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和符号</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描述一种预测案例中的</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下一个活动及其时间戳</a:t>
            </a: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技术</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扩展先前的技术，以</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预测一个运行案例的延续</a:t>
            </a:r>
            <a:endParaRPr lang="zh-CN" altLang="zh-CN"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展示</a:t>
            </a:r>
            <a:r>
              <a:rPr lang="en-US" altLang="zh-CN" sz="2400" b="0" kern="100" dirty="0">
                <a:effectLst/>
                <a:latin typeface="微软雅黑" panose="020B0503020204020204" charset="-122"/>
                <a:ea typeface="微软雅黑" panose="020B0503020204020204" charset="-122"/>
                <a:cs typeface="Times New Roman" panose="02020603050405020304" pitchFamily="18" charset="0"/>
              </a:rPr>
              <a:t>LSTM</a:t>
            </a:r>
            <a:r>
              <a:rPr lang="zh-CN" altLang="en-US" sz="2400" b="0" kern="100" dirty="0">
                <a:effectLst/>
                <a:latin typeface="微软雅黑" panose="020B0503020204020204" charset="-122"/>
                <a:ea typeface="微软雅黑" panose="020B0503020204020204" charset="-122"/>
                <a:cs typeface="Times New Roman" panose="02020603050405020304" pitchFamily="18" charset="0"/>
              </a:rPr>
              <a:t>方法如何来预测一个案例的</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剩余时间</a:t>
            </a:r>
            <a:r>
              <a:rPr lang="zh-CN" altLang="en-US" sz="2400" b="0" kern="100" dirty="0">
                <a:effectLst/>
                <a:latin typeface="微软雅黑" panose="020B0503020204020204" charset="-122"/>
                <a:ea typeface="微软雅黑" panose="020B0503020204020204" charset="-122"/>
                <a:cs typeface="Times New Roman" panose="02020603050405020304" pitchFamily="18" charset="0"/>
              </a:rPr>
              <a:t>，并将其与定制方法进行比较</a:t>
            </a:r>
            <a:endParaRPr lang="zh-CN" altLang="en-US" sz="2400" b="0" kern="100" dirty="0">
              <a:effectLst/>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charset="0"/>
              <a:buChar char="l"/>
            </a:pPr>
            <a:r>
              <a:rPr lang="zh-CN" altLang="zh-CN" sz="2400" b="0" kern="100" dirty="0">
                <a:effectLst/>
                <a:latin typeface="微软雅黑" panose="020B0503020204020204" charset="-122"/>
                <a:ea typeface="微软雅黑" panose="020B0503020204020204" charset="-122"/>
                <a:cs typeface="Times New Roman" panose="02020603050405020304" pitchFamily="18" charset="0"/>
              </a:rPr>
              <a:t>总结论文，并且概述未来工作的方向</a:t>
            </a:r>
            <a:endPar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a:p>
            <a:pPr algn="just"/>
            <a:endPar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a:p>
            <a:pPr algn="just"/>
            <a:endParaRPr lang="zh-CN" altLang="en-US" sz="2400" dirty="0">
              <a:latin typeface="微软雅黑" panose="020B0503020204020204" charset="-122"/>
              <a:ea typeface="微软雅黑" panose="020B0503020204020204" charset="-122"/>
            </a:endParaRPr>
          </a:p>
        </p:txBody>
      </p:sp>
    </p:spTree>
  </p:cSld>
  <p:clrMapOvr>
    <a:masterClrMapping/>
  </p:clrMapOvr>
  <p:transition advClick="0" advTm="3931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12110" y="2578735"/>
            <a:ext cx="6623685" cy="844671"/>
            <a:chOff x="3781167" y="-569597"/>
            <a:chExt cx="7100675" cy="1182615"/>
          </a:xfrm>
        </p:grpSpPr>
        <p:sp>
          <p:nvSpPr>
            <p:cNvPr id="3" name="六边形 2"/>
            <p:cNvSpPr/>
            <p:nvPr/>
          </p:nvSpPr>
          <p:spPr>
            <a:xfrm>
              <a:off x="3781167" y="-486605"/>
              <a:ext cx="7100675" cy="1008112"/>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665">
                <a:latin typeface="Century Schoolbook" panose="02040604050505020304" pitchFamily="18" charset="0"/>
                <a:cs typeface="+mn-ea"/>
                <a:sym typeface="+mn-lt"/>
              </a:endParaRPr>
            </a:p>
          </p:txBody>
        </p:sp>
        <p:sp>
          <p:nvSpPr>
            <p:cNvPr id="4" name="六边形 3"/>
            <p:cNvSpPr/>
            <p:nvPr/>
          </p:nvSpPr>
          <p:spPr>
            <a:xfrm>
              <a:off x="4660425" y="-394058"/>
              <a:ext cx="6085941" cy="811227"/>
            </a:xfrm>
            <a:prstGeom prst="hexagon">
              <a:avLst/>
            </a:prstGeom>
            <a:solidFill>
              <a:schemeClr val="accent5">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2800" dirty="0">
                  <a:solidFill>
                    <a:schemeClr val="tx1"/>
                  </a:solidFill>
                  <a:latin typeface="Century Schoolbook" panose="02040604050505020304" pitchFamily="18" charset="0"/>
                  <a:cs typeface="Times New Roman" panose="02020603050405020304" pitchFamily="18" charset="0"/>
                  <a:sym typeface="+mn-lt"/>
                </a:rPr>
                <a:t>背景知识</a:t>
              </a:r>
              <a:endParaRPr lang="zh-CN" altLang="en-US" sz="2800" dirty="0">
                <a:solidFill>
                  <a:schemeClr val="tx1"/>
                </a:solidFill>
                <a:latin typeface="Century Schoolbook" panose="02040604050505020304" pitchFamily="18" charset="0"/>
                <a:cs typeface="Times New Roman" panose="02020603050405020304" pitchFamily="18" charset="0"/>
                <a:sym typeface="+mn-lt"/>
              </a:endParaRPr>
            </a:p>
          </p:txBody>
        </p:sp>
        <p:grpSp>
          <p:nvGrpSpPr>
            <p:cNvPr id="5" name="组合 4"/>
            <p:cNvGrpSpPr/>
            <p:nvPr/>
          </p:nvGrpSpPr>
          <p:grpSpPr>
            <a:xfrm rot="16200000">
              <a:off x="4093035" y="-642392"/>
              <a:ext cx="1134781" cy="1280371"/>
              <a:chOff x="8439634" y="3544648"/>
              <a:chExt cx="1611146" cy="1817848"/>
            </a:xfrm>
          </p:grpSpPr>
          <p:sp>
            <p:nvSpPr>
              <p:cNvPr id="7"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665">
                  <a:solidFill>
                    <a:prstClr val="black"/>
                  </a:solidFill>
                  <a:latin typeface="Century Schoolbook" panose="02040604050505020304" pitchFamily="18" charset="0"/>
                  <a:cs typeface="+mn-ea"/>
                  <a:sym typeface="+mn-lt"/>
                </a:endParaRPr>
              </a:p>
            </p:txBody>
          </p:sp>
          <p:sp>
            <p:nvSpPr>
              <p:cNvPr id="8"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lumMod val="7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r>
                  <a:rPr lang="en-US" altLang="zh-CN" sz="2665">
                    <a:solidFill>
                      <a:prstClr val="black"/>
                    </a:solidFill>
                    <a:latin typeface="Century Schoolbook" panose="02040604050505020304" pitchFamily="18" charset="0"/>
                    <a:cs typeface="+mn-ea"/>
                    <a:sym typeface="+mn-lt"/>
                  </a:rPr>
                  <a:t>2</a:t>
                </a:r>
                <a:endParaRPr lang="en-US" altLang="zh-CN" sz="2665">
                  <a:solidFill>
                    <a:prstClr val="black"/>
                  </a:solidFill>
                  <a:latin typeface="Century Schoolbook" panose="02040604050505020304" pitchFamily="18" charset="0"/>
                  <a:cs typeface="+mn-ea"/>
                  <a:sym typeface="+mn-lt"/>
                </a:endParaRPr>
              </a:p>
            </p:txBody>
          </p:sp>
        </p:grpSp>
        <p:sp>
          <p:nvSpPr>
            <p:cNvPr id="6" name="Rectangle 7"/>
            <p:cNvSpPr>
              <a:spLocks noChangeArrowheads="1"/>
            </p:cNvSpPr>
            <p:nvPr/>
          </p:nvSpPr>
          <p:spPr bwMode="auto">
            <a:xfrm>
              <a:off x="4337094" y="-290264"/>
              <a:ext cx="646665" cy="903282"/>
            </a:xfrm>
            <a:prstGeom prst="rect">
              <a:avLst/>
            </a:prstGeom>
            <a:noFill/>
            <a:ln w="9525">
              <a:noFill/>
              <a:miter lim="800000"/>
            </a:ln>
          </p:spPr>
          <p:txBody>
            <a:bodyPr wrap="square" lIns="91440" tIns="45720" rIns="91440" bIns="45720">
              <a:spAutoFit/>
            </a:bodyPr>
            <a:lstStyle/>
            <a:p>
              <a:endParaRPr lang="zh-CN" altLang="en-US" sz="3600" dirty="0">
                <a:latin typeface="Century Schoolbook" panose="02040604050505020304" pitchFamily="18" charset="0"/>
                <a:cs typeface="+mn-ea"/>
                <a:sym typeface="+mn-lt"/>
              </a:endParaRPr>
            </a:p>
          </p:txBody>
        </p:sp>
      </p:grpSp>
      <p:sp>
        <p:nvSpPr>
          <p:cNvPr id="9" name="文本框 8"/>
          <p:cNvSpPr txBox="1"/>
          <p:nvPr/>
        </p:nvSpPr>
        <p:spPr>
          <a:xfrm>
            <a:off x="3658870" y="4069080"/>
            <a:ext cx="6073140" cy="706755"/>
          </a:xfrm>
          <a:prstGeom prst="rect">
            <a:avLst/>
          </a:prstGeom>
          <a:noFill/>
        </p:spPr>
        <p:txBody>
          <a:bodyPr wrap="square" rtlCol="0">
            <a:spAutoFit/>
          </a:bodyPr>
          <a:p>
            <a:r>
              <a:rPr lang="zh-CN" altLang="zh-CN" b="0" kern="100" dirty="0">
                <a:effectLst/>
                <a:latin typeface="微软雅黑" panose="020B0503020204020204" charset="-122"/>
                <a:ea typeface="微软雅黑" panose="020B0503020204020204" charset="-122"/>
                <a:cs typeface="Times New Roman" panose="02020603050405020304" pitchFamily="18" charset="0"/>
              </a:rPr>
              <a:t>介绍</a:t>
            </a:r>
            <a:r>
              <a:rPr lang="zh-CN" altLang="zh-CN" b="0" kern="100" dirty="0">
                <a:effectLst/>
                <a:latin typeface="微软雅黑" panose="020B0503020204020204" charset="-122"/>
                <a:ea typeface="微软雅黑" panose="020B0503020204020204" charset="-122"/>
                <a:cs typeface="Times New Roman" panose="02020603050405020304" pitchFamily="18" charset="0"/>
                <a:sym typeface="+mn-ea"/>
              </a:rPr>
              <a:t>基本概念和符号</a:t>
            </a:r>
            <a:endParaRPr lang="zh-CN" altLang="zh-CN" b="0" kern="100" dirty="0">
              <a:effectLst/>
              <a:latin typeface="微软雅黑" panose="020B0503020204020204" charset="-122"/>
              <a:ea typeface="微软雅黑" panose="020B0503020204020204" charset="-122"/>
              <a:cs typeface="Times New Roman" panose="02020603050405020304" pitchFamily="18" charset="0"/>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stretch>
            <a:fillRect/>
          </a:stretch>
        </p:blipFill>
        <p:spPr>
          <a:xfrm>
            <a:off x="104775" y="2816860"/>
            <a:ext cx="1151255" cy="48831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303520" y="1639570"/>
            <a:ext cx="339090" cy="37846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95580" y="2404110"/>
            <a:ext cx="1060450" cy="48768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背景知识</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en-US" altLang="zh-CN" sz="2000" dirty="0">
                <a:latin typeface="+mn-ea"/>
                <a:ea typeface="+mn-ea"/>
              </a:rPr>
              <a:t>                               </a:t>
            </a:r>
            <a:endParaRPr lang="en-US" altLang="zh-CN" sz="2000" dirty="0"/>
          </a:p>
          <a:p>
            <a:pPr lvl="3" algn="just"/>
            <a:endParaRPr lang="en-US" altLang="zh-CN" sz="2000" dirty="0"/>
          </a:p>
        </p:txBody>
      </p:sp>
      <p:sp>
        <p:nvSpPr>
          <p:cNvPr id="7" name="文本框 6"/>
          <p:cNvSpPr txBox="1"/>
          <p:nvPr/>
        </p:nvSpPr>
        <p:spPr>
          <a:xfrm>
            <a:off x="128905" y="745490"/>
            <a:ext cx="11069320" cy="5200650"/>
          </a:xfrm>
          <a:prstGeom prst="rect">
            <a:avLst/>
          </a:prstGeom>
          <a:noFill/>
        </p:spPr>
        <p:txBody>
          <a:bodyPr wrap="square">
            <a:spAutoFit/>
          </a:bodyPr>
          <a:lstStyle/>
          <a:p>
            <a:pPr marL="342900" lvl="1" indent="-342900" algn="just">
              <a:buFont typeface="Wingdings" panose="05000000000000000000" charset="0"/>
              <a:buChar char="l"/>
            </a:pPr>
            <a:r>
              <a:rPr lang="zh-CN" sz="2400" dirty="0">
                <a:latin typeface="微软雅黑" panose="020B0503020204020204" charset="-122"/>
                <a:ea typeface="微软雅黑" panose="020B0503020204020204" charset="-122"/>
              </a:rPr>
              <a:t>事件日志、跟踪、序列</a:t>
            </a:r>
            <a:endParaRPr sz="2400" dirty="0">
              <a:latin typeface="微软雅黑" panose="020B0503020204020204" charset="-122"/>
              <a:ea typeface="微软雅黑" panose="020B0503020204020204" charset="-122"/>
            </a:endParaRPr>
          </a:p>
          <a:p>
            <a:pPr marL="0" lvl="1" algn="just"/>
            <a:endParaRPr lang="en-US" altLang="zh-CN" sz="2800" b="0" dirty="0">
              <a:latin typeface="微软雅黑" panose="020B0503020204020204" charset="-122"/>
              <a:ea typeface="微软雅黑" panose="020B0503020204020204" charset="-122"/>
            </a:endParaRPr>
          </a:p>
          <a:p>
            <a:pPr marL="0" lvl="1" algn="just"/>
            <a:r>
              <a:rPr lang="en-US" altLang="zh-CN" sz="2800" b="0" dirty="0">
                <a:latin typeface="微软雅黑" panose="020B0503020204020204" charset="-122"/>
                <a:ea typeface="微软雅黑" panose="020B0503020204020204" charset="-122"/>
              </a:rPr>
              <a:t>A*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a:t>
            </a: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 </a:t>
            </a:r>
            <a:r>
              <a:rPr lang="zh-CN" altLang="en-US" sz="2800" b="0" dirty="0">
                <a:latin typeface="微软雅黑" panose="020B0503020204020204" charset="-122"/>
                <a:ea typeface="微软雅黑" panose="020B0503020204020204" charset="-122"/>
              </a:rPr>
              <a:t>表示</a:t>
            </a:r>
            <a:r>
              <a:rPr lang="en-US" altLang="zh-CN" sz="2800" b="0" dirty="0">
                <a:latin typeface="微软雅黑" panose="020B0503020204020204" charset="-122"/>
                <a:ea typeface="微软雅黑" panose="020B0503020204020204" charset="-122"/>
              </a:rPr>
              <a:t>A </a:t>
            </a:r>
            <a:r>
              <a:rPr lang="zh-CN" altLang="en-US" sz="2800" b="0" dirty="0">
                <a:latin typeface="微软雅黑" panose="020B0503020204020204" charset="-122"/>
                <a:ea typeface="微软雅黑" panose="020B0503020204020204" charset="-122"/>
              </a:rPr>
              <a:t>和</a:t>
            </a:r>
            <a:r>
              <a:rPr lang="en-US" altLang="zh-CN" sz="2800" b="0" dirty="0">
                <a:latin typeface="微软雅黑" panose="020B0503020204020204" charset="-122"/>
                <a:ea typeface="微软雅黑" panose="020B0503020204020204" charset="-122"/>
              </a:rPr>
              <a:t> </a:t>
            </a:r>
            <a:r>
              <a:rPr lang="zh-CN" altLang="en-US" sz="2800" b="0" dirty="0">
                <a:latin typeface="微软雅黑" panose="020B0503020204020204" charset="-122"/>
                <a:ea typeface="微软雅黑" panose="020B0503020204020204" charset="-122"/>
              </a:rPr>
              <a:t>长度为</a:t>
            </a:r>
            <a:r>
              <a:rPr lang="en-US" altLang="zh-CN" sz="2800" b="0" dirty="0">
                <a:latin typeface="微软雅黑" panose="020B0503020204020204" charset="-122"/>
                <a:ea typeface="微软雅黑" panose="020B0503020204020204" charset="-122"/>
              </a:rPr>
              <a:t>n</a:t>
            </a:r>
            <a:r>
              <a:rPr lang="zh-CN" altLang="en-US" sz="2800" b="0" dirty="0">
                <a:latin typeface="微软雅黑" panose="020B0503020204020204" charset="-122"/>
                <a:ea typeface="微软雅黑" panose="020B0503020204020204" charset="-122"/>
              </a:rPr>
              <a:t>的序列</a:t>
            </a:r>
            <a:r>
              <a:rPr lang="en-US" altLang="zh-CN" sz="2800" b="0" dirty="0">
                <a:latin typeface="微软雅黑" panose="020B0503020204020204" charset="-122"/>
                <a:ea typeface="微软雅黑" panose="020B0503020204020204" charset="-122"/>
              </a:rPr>
              <a:t>    </a:t>
            </a:r>
            <a:r>
              <a:rPr lang="en-US" altLang="zh-CN" sz="2800" b="0" dirty="0">
                <a:latin typeface="微软雅黑" panose="020B0503020204020204" charset="-122"/>
                <a:ea typeface="微软雅黑" panose="020B0503020204020204" charset="-122"/>
                <a:sym typeface="+mn-ea"/>
              </a:rPr>
              <a:t>=&lt;a</a:t>
            </a:r>
            <a:r>
              <a:rPr lang="en-US" altLang="zh-CN" sz="2800" b="0" baseline="-25000" dirty="0">
                <a:latin typeface="微软雅黑" panose="020B0503020204020204" charset="-122"/>
                <a:ea typeface="微软雅黑" panose="020B0503020204020204" charset="-122"/>
                <a:sym typeface="+mn-ea"/>
              </a:rPr>
              <a:t>1</a:t>
            </a:r>
            <a:r>
              <a:rPr lang="en-US" altLang="zh-CN" sz="2800" b="0" dirty="0">
                <a:latin typeface="微软雅黑" panose="020B0503020204020204" charset="-122"/>
                <a:ea typeface="微软雅黑" panose="020B0503020204020204" charset="-122"/>
                <a:sym typeface="+mn-ea"/>
              </a:rPr>
              <a:t>,a</a:t>
            </a:r>
            <a:r>
              <a:rPr lang="en-US" altLang="zh-CN" sz="2800" b="0" baseline="-25000" dirty="0">
                <a:latin typeface="微软雅黑" panose="020B0503020204020204" charset="-122"/>
                <a:ea typeface="微软雅黑" panose="020B0503020204020204" charset="-122"/>
                <a:sym typeface="+mn-ea"/>
              </a:rPr>
              <a:t>2</a:t>
            </a:r>
            <a:r>
              <a:rPr lang="en-US" altLang="zh-CN" sz="2800" b="0" dirty="0">
                <a:latin typeface="微软雅黑" panose="020B0503020204020204" charset="-122"/>
                <a:ea typeface="微软雅黑" panose="020B0503020204020204" charset="-122"/>
                <a:sym typeface="+mn-ea"/>
              </a:rPr>
              <a:t>,...,a</a:t>
            </a:r>
            <a:r>
              <a:rPr lang="en-US" altLang="zh-CN" sz="2800" b="0" baseline="-25000" dirty="0">
                <a:latin typeface="微软雅黑" panose="020B0503020204020204" charset="-122"/>
                <a:ea typeface="微软雅黑" panose="020B0503020204020204" charset="-122"/>
                <a:sym typeface="+mn-ea"/>
              </a:rPr>
              <a:t>n</a:t>
            </a:r>
            <a:r>
              <a:rPr lang="en-US" altLang="zh-CN" sz="2800" b="0" dirty="0">
                <a:latin typeface="微软雅黑" panose="020B0503020204020204" charset="-122"/>
                <a:ea typeface="微软雅黑" panose="020B0503020204020204" charset="-122"/>
                <a:sym typeface="+mn-ea"/>
              </a:rPr>
              <a:t>&gt; </a:t>
            </a:r>
            <a:r>
              <a:rPr lang="zh-CN" altLang="en-US" sz="2800" b="0" dirty="0">
                <a:latin typeface="微软雅黑" panose="020B0503020204020204" charset="-122"/>
                <a:ea typeface="微软雅黑" panose="020B0503020204020204" charset="-122"/>
                <a:sym typeface="+mn-ea"/>
              </a:rPr>
              <a:t>的</a:t>
            </a:r>
            <a:r>
              <a:rPr lang="zh-CN" altLang="en-US" sz="2800" dirty="0">
                <a:solidFill>
                  <a:srgbClr val="0070C0"/>
                </a:solidFill>
                <a:latin typeface="微软雅黑" panose="020B0503020204020204" charset="-122"/>
                <a:ea typeface="微软雅黑" panose="020B0503020204020204" charset="-122"/>
                <a:sym typeface="+mn-ea"/>
              </a:rPr>
              <a:t>所有序列的集合</a:t>
            </a:r>
            <a:endParaRPr lang="zh-CN" altLang="en-US" sz="2800" b="0" dirty="0">
              <a:latin typeface="微软雅黑" panose="020B0503020204020204" charset="-122"/>
              <a:ea typeface="微软雅黑" panose="020B0503020204020204" charset="-122"/>
              <a:sym typeface="+mn-ea"/>
            </a:endParaRPr>
          </a:p>
          <a:p>
            <a:pPr marL="0" lvl="1" algn="just"/>
            <a:r>
              <a:rPr lang="en-US" altLang="zh-CN" sz="2800" b="0" dirty="0">
                <a:latin typeface="微软雅黑" panose="020B0503020204020204" charset="-122"/>
                <a:ea typeface="微软雅黑" panose="020B0503020204020204" charset="-122"/>
              </a:rPr>
              <a:t>&lt;&gt;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a:t>
            </a: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 </a:t>
            </a:r>
            <a:r>
              <a:rPr lang="zh-CN" altLang="en-US" sz="2800" dirty="0">
                <a:solidFill>
                  <a:srgbClr val="0070C0"/>
                </a:solidFill>
                <a:latin typeface="微软雅黑" panose="020B0503020204020204" charset="-122"/>
                <a:ea typeface="微软雅黑" panose="020B0503020204020204" charset="-122"/>
              </a:rPr>
              <a:t>空序列</a:t>
            </a:r>
            <a:endParaRPr lang="zh-CN" altLang="en-US" sz="2800" b="0" dirty="0">
              <a:latin typeface="微软雅黑" panose="020B0503020204020204" charset="-122"/>
              <a:ea typeface="微软雅黑" panose="020B0503020204020204" charset="-122"/>
            </a:endParaRPr>
          </a:p>
          <a:p>
            <a:pPr marL="0" lvl="1" algn="just"/>
            <a:r>
              <a:rPr lang="en-US" altLang="zh-CN" sz="2800" b="0" baseline="-25000" dirty="0">
                <a:latin typeface="微软雅黑" panose="020B0503020204020204" charset="-122"/>
                <a:ea typeface="微软雅黑" panose="020B0503020204020204" charset="-122"/>
              </a:rPr>
              <a:t>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a:t>
            </a:r>
            <a:r>
              <a:rPr lang="zh-CN" altLang="en-US" sz="2800" dirty="0">
                <a:solidFill>
                  <a:srgbClr val="0070C0"/>
                </a:solidFill>
                <a:latin typeface="微软雅黑" panose="020B0503020204020204" charset="-122"/>
                <a:ea typeface="微软雅黑" panose="020B0503020204020204" charset="-122"/>
              </a:rPr>
              <a:t>序列的连接</a:t>
            </a:r>
            <a:endParaRPr lang="zh-CN" altLang="en-US" sz="2800" b="0" dirty="0">
              <a:latin typeface="微软雅黑" panose="020B0503020204020204" charset="-122"/>
              <a:ea typeface="微软雅黑" panose="020B0503020204020204" charset="-122"/>
            </a:endParaRPr>
          </a:p>
          <a:p>
            <a:pPr marL="0" lvl="1" algn="just"/>
            <a:r>
              <a:rPr lang="en-US" altLang="zh-CN" sz="2800" b="0" dirty="0">
                <a:latin typeface="微软雅黑" panose="020B0503020204020204" charset="-122"/>
                <a:ea typeface="微软雅黑" panose="020B0503020204020204" charset="-122"/>
              </a:rPr>
              <a:t>         =&lt;a</a:t>
            </a:r>
            <a:r>
              <a:rPr lang="en-US" altLang="zh-CN" sz="2800" b="0" baseline="-25000" dirty="0">
                <a:latin typeface="微软雅黑" panose="020B0503020204020204" charset="-122"/>
                <a:ea typeface="微软雅黑" panose="020B0503020204020204" charset="-122"/>
              </a:rPr>
              <a:t>1</a:t>
            </a:r>
            <a:r>
              <a:rPr lang="en-US" altLang="zh-CN" sz="2800" b="0" dirty="0">
                <a:latin typeface="微软雅黑" panose="020B0503020204020204" charset="-122"/>
                <a:ea typeface="微软雅黑" panose="020B0503020204020204" charset="-122"/>
              </a:rPr>
              <a:t>,a</a:t>
            </a:r>
            <a:r>
              <a:rPr lang="en-US" altLang="zh-CN" sz="2800" b="0" baseline="-25000" dirty="0">
                <a:latin typeface="微软雅黑" panose="020B0503020204020204" charset="-122"/>
                <a:ea typeface="微软雅黑" panose="020B0503020204020204" charset="-122"/>
              </a:rPr>
              <a:t>2</a:t>
            </a:r>
            <a:r>
              <a:rPr lang="en-US" altLang="zh-CN" sz="2800" b="0" dirty="0">
                <a:latin typeface="微软雅黑" panose="020B0503020204020204" charset="-122"/>
                <a:ea typeface="微软雅黑" panose="020B0503020204020204" charset="-122"/>
              </a:rPr>
              <a:t>,...,a</a:t>
            </a:r>
            <a:r>
              <a:rPr lang="en-US" altLang="zh-CN" sz="2800" b="0" baseline="-25000" dirty="0">
                <a:latin typeface="微软雅黑" panose="020B0503020204020204" charset="-122"/>
                <a:ea typeface="微软雅黑" panose="020B0503020204020204" charset="-122"/>
              </a:rPr>
              <a:t>k</a:t>
            </a:r>
            <a:r>
              <a:rPr lang="en-US" altLang="zh-CN" sz="2800" b="0" dirty="0">
                <a:latin typeface="微软雅黑" panose="020B0503020204020204" charset="-122"/>
                <a:ea typeface="微软雅黑" panose="020B0503020204020204" charset="-122"/>
              </a:rPr>
              <a:t>&gt;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a:t>
            </a: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   </a:t>
            </a:r>
            <a:r>
              <a:rPr lang="zh-CN" altLang="en-US" sz="2800" b="0" dirty="0">
                <a:latin typeface="微软雅黑" panose="020B0503020204020204" charset="-122"/>
                <a:ea typeface="微软雅黑" panose="020B0503020204020204" charset="-122"/>
                <a:sym typeface="+mn-ea"/>
              </a:rPr>
              <a:t>序列</a:t>
            </a:r>
            <a:r>
              <a:rPr lang="en-US" altLang="zh-CN" sz="2800" b="0" dirty="0">
                <a:latin typeface="微软雅黑" panose="020B0503020204020204" charset="-122"/>
                <a:ea typeface="微软雅黑" panose="020B0503020204020204" charset="-122"/>
                <a:sym typeface="+mn-ea"/>
              </a:rPr>
              <a:t>α=&lt;a</a:t>
            </a:r>
            <a:r>
              <a:rPr lang="en-US" altLang="zh-CN" sz="2800" b="0" baseline="-25000" dirty="0">
                <a:latin typeface="微软雅黑" panose="020B0503020204020204" charset="-122"/>
                <a:ea typeface="微软雅黑" panose="020B0503020204020204" charset="-122"/>
                <a:sym typeface="+mn-ea"/>
              </a:rPr>
              <a:t>1</a:t>
            </a:r>
            <a:r>
              <a:rPr lang="en-US" altLang="zh-CN" sz="2800" b="0" dirty="0">
                <a:latin typeface="微软雅黑" panose="020B0503020204020204" charset="-122"/>
                <a:ea typeface="微软雅黑" panose="020B0503020204020204" charset="-122"/>
                <a:sym typeface="+mn-ea"/>
              </a:rPr>
              <a:t>,a</a:t>
            </a:r>
            <a:r>
              <a:rPr lang="en-US" altLang="zh-CN" sz="2800" b="0" baseline="-25000" dirty="0">
                <a:latin typeface="微软雅黑" panose="020B0503020204020204" charset="-122"/>
                <a:ea typeface="微软雅黑" panose="020B0503020204020204" charset="-122"/>
                <a:sym typeface="+mn-ea"/>
              </a:rPr>
              <a:t>2</a:t>
            </a:r>
            <a:r>
              <a:rPr lang="en-US" altLang="zh-CN" sz="2800" b="0" dirty="0">
                <a:latin typeface="微软雅黑" panose="020B0503020204020204" charset="-122"/>
                <a:ea typeface="微软雅黑" panose="020B0503020204020204" charset="-122"/>
                <a:sym typeface="+mn-ea"/>
              </a:rPr>
              <a:t>,...,a</a:t>
            </a:r>
            <a:r>
              <a:rPr lang="en-US" altLang="zh-CN" sz="2800" b="0" baseline="-25000" dirty="0">
                <a:latin typeface="微软雅黑" panose="020B0503020204020204" charset="-122"/>
                <a:ea typeface="微软雅黑" panose="020B0503020204020204" charset="-122"/>
                <a:sym typeface="+mn-ea"/>
              </a:rPr>
              <a:t>k</a:t>
            </a:r>
            <a:r>
              <a:rPr lang="en-US" altLang="zh-CN" sz="2800" b="0" dirty="0">
                <a:latin typeface="微软雅黑" panose="020B0503020204020204" charset="-122"/>
                <a:ea typeface="微软雅黑" panose="020B0503020204020204" charset="-122"/>
                <a:sym typeface="+mn-ea"/>
              </a:rPr>
              <a:t>&gt;</a:t>
            </a:r>
            <a:r>
              <a:rPr lang="zh-CN" altLang="en-US" sz="2800" b="0" dirty="0">
                <a:latin typeface="微软雅黑" panose="020B0503020204020204" charset="-122"/>
                <a:ea typeface="微软雅黑" panose="020B0503020204020204" charset="-122"/>
                <a:sym typeface="+mn-ea"/>
              </a:rPr>
              <a:t>长度为</a:t>
            </a:r>
            <a:r>
              <a:rPr lang="en-US" altLang="zh-CN" sz="2800" b="0" dirty="0">
                <a:latin typeface="微软雅黑" panose="020B0503020204020204" charset="-122"/>
                <a:ea typeface="微软雅黑" panose="020B0503020204020204" charset="-122"/>
                <a:sym typeface="+mn-ea"/>
              </a:rPr>
              <a:t>k</a:t>
            </a:r>
            <a:r>
              <a:rPr lang="zh-CN" altLang="en-US" sz="2800" b="0" dirty="0">
                <a:latin typeface="微软雅黑" panose="020B0503020204020204" charset="-122"/>
                <a:ea typeface="微软雅黑" panose="020B0503020204020204" charset="-122"/>
                <a:sym typeface="+mn-ea"/>
              </a:rPr>
              <a:t>的</a:t>
            </a:r>
            <a:r>
              <a:rPr lang="zh-CN" altLang="en-US" sz="2800" dirty="0">
                <a:solidFill>
                  <a:srgbClr val="0070C0"/>
                </a:solidFill>
                <a:latin typeface="微软雅黑" panose="020B0503020204020204" charset="-122"/>
                <a:ea typeface="微软雅黑" panose="020B0503020204020204" charset="-122"/>
                <a:sym typeface="+mn-ea"/>
              </a:rPr>
              <a:t>前缀</a:t>
            </a:r>
            <a:endParaRPr lang="en-US" altLang="zh-CN" sz="2800" b="0" dirty="0">
              <a:latin typeface="微软雅黑" panose="020B0503020204020204" charset="-122"/>
              <a:ea typeface="微软雅黑" panose="020B0503020204020204" charset="-122"/>
            </a:endParaRPr>
          </a:p>
          <a:p>
            <a:pPr marL="0" lvl="1" algn="just"/>
            <a:r>
              <a:rPr lang="en-US" altLang="zh-CN" sz="2800" b="0" dirty="0">
                <a:latin typeface="微软雅黑" panose="020B0503020204020204" charset="-122"/>
                <a:ea typeface="微软雅黑" panose="020B0503020204020204" charset="-122"/>
                <a:sym typeface="+mn-ea"/>
              </a:rPr>
              <a:t>           =&lt;a</a:t>
            </a:r>
            <a:r>
              <a:rPr lang="en-US" altLang="zh-CN" sz="2800" b="0" baseline="-25000" dirty="0">
                <a:latin typeface="微软雅黑" panose="020B0503020204020204" charset="-122"/>
                <a:ea typeface="微软雅黑" panose="020B0503020204020204" charset="-122"/>
                <a:sym typeface="+mn-ea"/>
              </a:rPr>
              <a:t>k+1</a:t>
            </a:r>
            <a:r>
              <a:rPr lang="en-US" altLang="zh-CN" sz="2800" b="0" dirty="0">
                <a:latin typeface="微软雅黑" panose="020B0503020204020204" charset="-122"/>
                <a:ea typeface="微软雅黑" panose="020B0503020204020204" charset="-122"/>
                <a:sym typeface="+mn-ea"/>
              </a:rPr>
              <a:t>,a</a:t>
            </a:r>
            <a:r>
              <a:rPr lang="en-US" altLang="zh-CN" sz="2800" b="0" baseline="-25000" dirty="0">
                <a:latin typeface="微软雅黑" panose="020B0503020204020204" charset="-122"/>
                <a:ea typeface="微软雅黑" panose="020B0503020204020204" charset="-122"/>
                <a:sym typeface="+mn-ea"/>
              </a:rPr>
              <a:t>k+2</a:t>
            </a:r>
            <a:r>
              <a:rPr lang="en-US" altLang="zh-CN" sz="2800" b="0" dirty="0">
                <a:latin typeface="微软雅黑" panose="020B0503020204020204" charset="-122"/>
                <a:ea typeface="微软雅黑" panose="020B0503020204020204" charset="-122"/>
                <a:sym typeface="+mn-ea"/>
              </a:rPr>
              <a:t>,...,a</a:t>
            </a:r>
            <a:r>
              <a:rPr lang="en-US" altLang="zh-CN" sz="2800" b="0" baseline="-25000" dirty="0">
                <a:latin typeface="微软雅黑" panose="020B0503020204020204" charset="-122"/>
                <a:ea typeface="微软雅黑" panose="020B0503020204020204" charset="-122"/>
                <a:sym typeface="+mn-ea"/>
              </a:rPr>
              <a:t>n</a:t>
            </a:r>
            <a:r>
              <a:rPr lang="en-US" altLang="zh-CN" sz="2800" b="0" dirty="0">
                <a:latin typeface="微软雅黑" panose="020B0503020204020204" charset="-122"/>
                <a:ea typeface="微软雅黑" panose="020B0503020204020204" charset="-122"/>
                <a:sym typeface="+mn-ea"/>
              </a:rPr>
              <a:t>&gt;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a:t>
            </a: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 </a:t>
            </a:r>
            <a:r>
              <a:rPr lang="zh-CN" altLang="en-US" sz="2800" dirty="0">
                <a:solidFill>
                  <a:srgbClr val="0070C0"/>
                </a:solidFill>
                <a:latin typeface="微软雅黑" panose="020B0503020204020204" charset="-122"/>
                <a:ea typeface="微软雅黑" panose="020B0503020204020204" charset="-122"/>
                <a:sym typeface="+mn-ea"/>
              </a:rPr>
              <a:t>后缀</a:t>
            </a:r>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en-US" altLang="zh-CN" sz="2800" b="0" dirty="0">
              <a:latin typeface="微软雅黑" panose="020B0503020204020204" charset="-122"/>
              <a:ea typeface="微软雅黑" panose="020B0503020204020204" charset="-122"/>
              <a:sym typeface="+mn-ea"/>
            </a:endParaRPr>
          </a:p>
          <a:p>
            <a:pPr marL="0" lvl="1" algn="just"/>
            <a:r>
              <a:rPr lang="en-US" altLang="zh-CN" sz="2800" b="0" dirty="0">
                <a:latin typeface="微软雅黑" panose="020B0503020204020204" charset="-122"/>
                <a:ea typeface="微软雅黑" panose="020B0503020204020204" charset="-122"/>
                <a:sym typeface="+mn-ea"/>
              </a:rPr>
              <a:t>ℇ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a:t>
            </a: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 </a:t>
            </a:r>
            <a:r>
              <a:rPr lang="zh-CN" altLang="en-US" sz="2800" b="0" dirty="0">
                <a:latin typeface="微软雅黑" panose="020B0503020204020204" charset="-122"/>
                <a:ea typeface="微软雅黑" panose="020B0503020204020204" charset="-122"/>
                <a:sym typeface="+mn-ea"/>
              </a:rPr>
              <a:t>所有可能</a:t>
            </a:r>
            <a:r>
              <a:rPr lang="zh-CN" altLang="en-US" sz="2800" dirty="0">
                <a:solidFill>
                  <a:srgbClr val="0070C0"/>
                </a:solidFill>
                <a:latin typeface="微软雅黑" panose="020B0503020204020204" charset="-122"/>
                <a:ea typeface="微软雅黑" panose="020B0503020204020204" charset="-122"/>
                <a:sym typeface="+mn-ea"/>
              </a:rPr>
              <a:t>事件标识符的集合</a:t>
            </a:r>
            <a:endParaRPr lang="en-US" altLang="zh-CN" sz="2800" b="0" dirty="0">
              <a:latin typeface="微软雅黑" panose="020B0503020204020204" charset="-122"/>
              <a:ea typeface="微软雅黑" panose="020B0503020204020204" charset="-122"/>
              <a:sym typeface="+mn-ea"/>
            </a:endParaRPr>
          </a:p>
          <a:p>
            <a:pPr marL="0" lvl="1" indent="457200" algn="just">
              <a:buFont typeface="Arial" panose="020B0604020202020204" pitchFamily="34" charset="0"/>
              <a:buNone/>
            </a:pP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 </a:t>
            </a:r>
            <a:r>
              <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a:t>
            </a:r>
            <a:r>
              <a:rPr lang="en-US"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sym typeface="+mn-ea"/>
              </a:rPr>
              <a:t>  </a:t>
            </a:r>
            <a:r>
              <a:rPr lang="zh-CN" altLang="en-US" sz="2800" dirty="0">
                <a:solidFill>
                  <a:srgbClr val="0070C0"/>
                </a:solidFill>
                <a:latin typeface="微软雅黑" panose="020B0503020204020204" charset="-122"/>
                <a:ea typeface="微软雅黑" panose="020B0503020204020204" charset="-122"/>
                <a:sym typeface="+mn-ea"/>
              </a:rPr>
              <a:t>时域</a:t>
            </a:r>
            <a:endParaRPr lang="zh-CN" altLang="en-US" sz="2800" dirty="0">
              <a:solidFill>
                <a:srgbClr val="0070C0"/>
              </a:solidFill>
              <a:latin typeface="微软雅黑" panose="020B0503020204020204" charset="-122"/>
              <a:ea typeface="微软雅黑" panose="020B0503020204020204" charset="-122"/>
              <a:sym typeface="+mn-ea"/>
            </a:endParaRPr>
          </a:p>
        </p:txBody>
      </p:sp>
      <p:pic>
        <p:nvPicPr>
          <p:cNvPr id="19" name="图片 18"/>
          <p:cNvPicPr>
            <a:picLocks noChangeAspect="1"/>
          </p:cNvPicPr>
          <p:nvPr>
            <p:custDataLst>
              <p:tags r:id="rId7"/>
            </p:custDataLst>
          </p:nvPr>
        </p:nvPicPr>
        <p:blipFill>
          <a:blip r:embed="rId8"/>
          <a:stretch>
            <a:fillRect/>
          </a:stretch>
        </p:blipFill>
        <p:spPr>
          <a:xfrm>
            <a:off x="195580" y="5398770"/>
            <a:ext cx="557530" cy="476250"/>
          </a:xfrm>
          <a:prstGeom prst="rect">
            <a:avLst/>
          </a:prstGeom>
        </p:spPr>
      </p:pic>
      <p:pic>
        <p:nvPicPr>
          <p:cNvPr id="2" name="图片 1"/>
          <p:cNvPicPr>
            <a:picLocks noChangeAspect="1"/>
          </p:cNvPicPr>
          <p:nvPr>
            <p:custDataLst>
              <p:tags r:id="rId9"/>
            </p:custDataLst>
          </p:nvPr>
        </p:nvPicPr>
        <p:blipFill>
          <a:blip r:embed="rId10"/>
          <a:stretch>
            <a:fillRect/>
          </a:stretch>
        </p:blipFill>
        <p:spPr>
          <a:xfrm>
            <a:off x="256540" y="4007485"/>
            <a:ext cx="11783060" cy="608965"/>
          </a:xfrm>
          <a:prstGeom prst="rect">
            <a:avLst/>
          </a:prstGeom>
          <a:ln>
            <a:solidFill>
              <a:schemeClr val="accent1"/>
            </a:solidFill>
          </a:ln>
        </p:spPr>
      </p:pic>
      <p:pic>
        <p:nvPicPr>
          <p:cNvPr id="10" name="图片 9"/>
          <p:cNvPicPr>
            <a:picLocks noChangeAspect="1"/>
          </p:cNvPicPr>
          <p:nvPr>
            <p:custDataLst>
              <p:tags r:id="rId11"/>
            </p:custDataLst>
          </p:nvPr>
        </p:nvPicPr>
        <p:blipFill>
          <a:blip r:embed="rId12"/>
          <a:stretch>
            <a:fillRect/>
          </a:stretch>
        </p:blipFill>
        <p:spPr>
          <a:xfrm>
            <a:off x="128905" y="3305175"/>
            <a:ext cx="1133475" cy="433070"/>
          </a:xfrm>
          <a:prstGeom prst="rect">
            <a:avLst/>
          </a:prstGeom>
        </p:spPr>
      </p:pic>
    </p:spTree>
  </p:cSld>
  <p:clrMapOvr>
    <a:masterClrMapping/>
  </p:clrMapOvr>
  <p:transition advClick="0" advTm="39315"/>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背景知识</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en-US" altLang="zh-CN" sz="2000" dirty="0">
                <a:latin typeface="+mn-ea"/>
                <a:ea typeface="+mn-ea"/>
              </a:rPr>
              <a:t>                               </a:t>
            </a:r>
            <a:endParaRPr lang="en-US" altLang="zh-CN" sz="2000" dirty="0"/>
          </a:p>
          <a:p>
            <a:pPr lvl="3" algn="just"/>
            <a:endParaRPr lang="en-US" altLang="zh-CN" sz="2000" dirty="0"/>
          </a:p>
        </p:txBody>
      </p:sp>
      <p:sp>
        <p:nvSpPr>
          <p:cNvPr id="7" name="文本框 6"/>
          <p:cNvSpPr txBox="1"/>
          <p:nvPr/>
        </p:nvSpPr>
        <p:spPr>
          <a:xfrm>
            <a:off x="128905" y="745490"/>
            <a:ext cx="11069320" cy="3046095"/>
          </a:xfrm>
          <a:prstGeom prst="rect">
            <a:avLst/>
          </a:prstGeom>
          <a:noFill/>
        </p:spPr>
        <p:txBody>
          <a:bodyPr wrap="square">
            <a:spAutoFit/>
          </a:bodyPr>
          <a:lstStyle/>
          <a:p>
            <a:pPr marL="342900" lvl="1" indent="-342900" algn="just">
              <a:buFont typeface="Wingdings" panose="05000000000000000000" charset="0"/>
              <a:buChar char="l"/>
            </a:pPr>
            <a:r>
              <a:rPr lang="zh-CN" sz="2400" dirty="0">
                <a:latin typeface="微软雅黑" panose="020B0503020204020204" charset="-122"/>
                <a:ea typeface="微软雅黑" panose="020B0503020204020204" charset="-122"/>
              </a:rPr>
              <a:t>事件日志、跟踪、序列</a:t>
            </a:r>
            <a:endParaRPr sz="2400" dirty="0">
              <a:latin typeface="微软雅黑" panose="020B0503020204020204" charset="-122"/>
              <a:ea typeface="微软雅黑" panose="020B0503020204020204" charset="-122"/>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r>
              <a:rPr lang="zh-CN" altLang="en-US" sz="2800" b="0" dirty="0">
                <a:latin typeface="微软雅黑" panose="020B0503020204020204" charset="-122"/>
                <a:ea typeface="微软雅黑" panose="020B0503020204020204" charset="-122"/>
                <a:sym typeface="+mn-ea"/>
              </a:rPr>
              <a:t> </a:t>
            </a:r>
            <a:r>
              <a:rPr lang="en-US" altLang="zh-CN" sz="2800" b="0" dirty="0">
                <a:latin typeface="微软雅黑" panose="020B0503020204020204" charset="-122"/>
                <a:ea typeface="微软雅黑" panose="020B0503020204020204" charset="-122"/>
                <a:sym typeface="+mn-ea"/>
              </a:rPr>
              <a:t>  </a:t>
            </a:r>
            <a:r>
              <a:rPr lang="zh-CN" altLang="en-US" sz="2800" b="0" dirty="0">
                <a:latin typeface="微软雅黑" panose="020B0503020204020204" charset="-122"/>
                <a:ea typeface="微软雅黑" panose="020B0503020204020204" charset="-122"/>
                <a:sym typeface="+mn-ea"/>
              </a:rPr>
              <a:t>假设</a:t>
            </a:r>
            <a:r>
              <a:rPr lang="zh-CN" altLang="en-US" sz="2800" b="0" dirty="0">
                <a:latin typeface="微软雅黑" panose="020B0503020204020204" charset="-122"/>
                <a:ea typeface="微软雅黑" panose="020B0503020204020204" charset="-122"/>
                <a:sym typeface="+mn-ea"/>
              </a:rPr>
              <a:t>事件具有的两个属性：时间戳、一个事件的</a:t>
            </a:r>
            <a:r>
              <a:rPr lang="zh-CN" altLang="en-US" sz="2800" b="0" dirty="0">
                <a:latin typeface="微软雅黑" panose="020B0503020204020204" charset="-122"/>
                <a:ea typeface="微软雅黑" panose="020B0503020204020204" charset="-122"/>
                <a:sym typeface="+mn-ea"/>
              </a:rPr>
              <a:t>活动</a:t>
            </a:r>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en-US" altLang="zh-CN"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4022090" y="2691765"/>
            <a:ext cx="3091180" cy="615315"/>
          </a:xfrm>
          <a:prstGeom prst="rect">
            <a:avLst/>
          </a:prstGeom>
          <a:ln>
            <a:solidFill>
              <a:schemeClr val="accent1"/>
            </a:solidFill>
          </a:ln>
        </p:spPr>
      </p:pic>
      <p:pic>
        <p:nvPicPr>
          <p:cNvPr id="5" name="图片 4"/>
          <p:cNvPicPr>
            <a:picLocks noChangeAspect="1"/>
          </p:cNvPicPr>
          <p:nvPr>
            <p:custDataLst>
              <p:tags r:id="rId3"/>
            </p:custDataLst>
          </p:nvPr>
        </p:nvPicPr>
        <p:blipFill>
          <a:blip r:embed="rId4"/>
          <a:stretch>
            <a:fillRect/>
          </a:stretch>
        </p:blipFill>
        <p:spPr>
          <a:xfrm>
            <a:off x="4022090" y="4089400"/>
            <a:ext cx="2948305" cy="692785"/>
          </a:xfrm>
          <a:prstGeom prst="rect">
            <a:avLst/>
          </a:prstGeom>
          <a:ln>
            <a:solidFill>
              <a:schemeClr val="accent1"/>
            </a:solidFill>
          </a:ln>
        </p:spPr>
      </p:pic>
      <p:sp>
        <p:nvSpPr>
          <p:cNvPr id="6" name="文本框 5"/>
          <p:cNvSpPr txBox="1"/>
          <p:nvPr/>
        </p:nvSpPr>
        <p:spPr>
          <a:xfrm>
            <a:off x="323850" y="2364105"/>
            <a:ext cx="10487660" cy="1630045"/>
          </a:xfrm>
          <a:prstGeom prst="rect">
            <a:avLst/>
          </a:prstGeom>
          <a:noFill/>
        </p:spPr>
        <p:txBody>
          <a:bodyPr wrap="square" rtlCol="0">
            <a:spAutoFit/>
          </a:bodyPr>
          <a:p>
            <a:pPr marL="342900" indent="-342900" algn="l">
              <a:buFont typeface="Wingdings" panose="05000000000000000000" charset="0"/>
              <a:buChar char="l"/>
            </a:pPr>
            <a:r>
              <a:rPr lang="zh-CN" altLang="en-US" b="0"/>
              <a:t>为事件分配时间戳</a:t>
            </a:r>
            <a:endParaRPr lang="zh-CN" altLang="en-US" b="0"/>
          </a:p>
          <a:p>
            <a:pPr marL="342900" indent="-342900" algn="l">
              <a:buFont typeface="Wingdings" panose="05000000000000000000" charset="0"/>
              <a:buChar char="l"/>
            </a:pPr>
            <a:endParaRPr lang="zh-CN" altLang="en-US" b="0"/>
          </a:p>
          <a:p>
            <a:pPr marL="342900" indent="-342900" algn="l">
              <a:buFont typeface="Wingdings" panose="05000000000000000000" charset="0"/>
              <a:buChar char="l"/>
            </a:pPr>
            <a:endParaRPr lang="zh-CN" altLang="en-US" b="0"/>
          </a:p>
          <a:p>
            <a:pPr marL="342900" indent="-342900" algn="l">
              <a:buFont typeface="Wingdings" panose="05000000000000000000" charset="0"/>
              <a:buChar char="l"/>
            </a:pPr>
            <a:endParaRPr lang="zh-CN" altLang="en-US" b="0"/>
          </a:p>
          <a:p>
            <a:pPr marL="342900" indent="-342900" algn="l">
              <a:buFont typeface="Wingdings" panose="05000000000000000000" charset="0"/>
              <a:buChar char="l"/>
            </a:pPr>
            <a:r>
              <a:rPr lang="zh-CN" altLang="en-US" b="0"/>
              <a:t>为每个事件分配</a:t>
            </a:r>
            <a:r>
              <a:rPr lang="zh-CN" altLang="en-US" sz="2000" b="0"/>
              <a:t>一个</a:t>
            </a:r>
            <a:r>
              <a:rPr lang="zh-CN" altLang="en-US" b="0"/>
              <a:t>来自有限的活动</a:t>
            </a:r>
            <a:r>
              <a:rPr lang="en-US" altLang="zh-CN" b="0"/>
              <a:t>A</a:t>
            </a:r>
            <a:r>
              <a:rPr lang="zh-CN" altLang="en-US" b="0"/>
              <a:t>集中的一个活动</a:t>
            </a:r>
            <a:endParaRPr lang="zh-CN" altLang="en-US" b="0"/>
          </a:p>
        </p:txBody>
      </p:sp>
      <p:sp>
        <p:nvSpPr>
          <p:cNvPr id="9" name="文本框 8"/>
          <p:cNvSpPr txBox="1"/>
          <p:nvPr/>
        </p:nvSpPr>
        <p:spPr>
          <a:xfrm>
            <a:off x="445770" y="4968875"/>
            <a:ext cx="11677650" cy="1014730"/>
          </a:xfrm>
          <a:prstGeom prst="rect">
            <a:avLst/>
          </a:prstGeom>
          <a:noFill/>
        </p:spPr>
        <p:txBody>
          <a:bodyPr wrap="square" rtlCol="0">
            <a:spAutoFit/>
          </a:bodyPr>
          <a:p>
            <a:pPr algn="l"/>
            <a:r>
              <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事件日志</a:t>
            </a:r>
            <a:r>
              <a:rPr lang="zh-CN" altLang="en-US" b="0"/>
              <a:t>是一组事件，每个事件都连接到一个轨迹（全局唯一，即同一事件不能在日志中发生两次）。</a:t>
            </a:r>
            <a:endParaRPr lang="zh-CN" altLang="zh-CN" sz="2400"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a:p>
            <a:pPr algn="l"/>
            <a:endParaRPr lang="zh-CN" altLang="en-US" b="0"/>
          </a:p>
          <a:p>
            <a:pPr algn="l"/>
            <a:r>
              <a:rPr lang="zh-CN" altLang="en-US" b="0"/>
              <a:t>日志的</a:t>
            </a:r>
            <a:r>
              <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跟踪</a:t>
            </a:r>
            <a:r>
              <a:rPr lang="zh-CN" altLang="en-US" b="0"/>
              <a:t>表示一个案例的</a:t>
            </a:r>
            <a:r>
              <a:rPr lang="zh-CN" altLang="en-US" b="0"/>
              <a:t>执行。</a:t>
            </a:r>
            <a:endParaRPr lang="zh-CN" altLang="en-US" b="0"/>
          </a:p>
        </p:txBody>
      </p:sp>
    </p:spTree>
  </p:cSld>
  <p:clrMapOvr>
    <a:masterClrMapping/>
  </p:clrMapOvr>
  <p:transition advClick="0" advTm="39315"/>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stretch>
            <a:fillRect/>
          </a:stretch>
        </p:blipFill>
        <p:spPr>
          <a:xfrm>
            <a:off x="5621020" y="2986405"/>
            <a:ext cx="949325" cy="398780"/>
          </a:xfrm>
          <a:prstGeom prst="rect">
            <a:avLst/>
          </a:prstGeom>
        </p:spPr>
      </p:pic>
      <p:pic>
        <p:nvPicPr>
          <p:cNvPr id="22" name="图片 21"/>
          <p:cNvPicPr>
            <a:picLocks noChangeAspect="1"/>
          </p:cNvPicPr>
          <p:nvPr>
            <p:custDataLst>
              <p:tags r:id="rId3"/>
            </p:custDataLst>
          </p:nvPr>
        </p:nvPicPr>
        <p:blipFill>
          <a:blip r:embed="rId4"/>
          <a:stretch>
            <a:fillRect/>
          </a:stretch>
        </p:blipFill>
        <p:spPr>
          <a:xfrm>
            <a:off x="749935" y="5139055"/>
            <a:ext cx="868045" cy="412115"/>
          </a:xfrm>
          <a:prstGeom prst="rect">
            <a:avLst/>
          </a:prstGeom>
        </p:spPr>
      </p:pic>
      <p:pic>
        <p:nvPicPr>
          <p:cNvPr id="13" name="图片 12"/>
          <p:cNvPicPr>
            <a:picLocks noChangeAspect="1"/>
          </p:cNvPicPr>
          <p:nvPr>
            <p:custDataLst>
              <p:tags r:id="rId5"/>
            </p:custDataLst>
          </p:nvPr>
        </p:nvPicPr>
        <p:blipFill>
          <a:blip r:embed="rId6"/>
          <a:stretch>
            <a:fillRect/>
          </a:stretch>
        </p:blipFill>
        <p:spPr>
          <a:xfrm>
            <a:off x="4357370" y="2461895"/>
            <a:ext cx="1013460" cy="459740"/>
          </a:xfrm>
          <a:prstGeom prst="rect">
            <a:avLst/>
          </a:prstGeom>
        </p:spPr>
      </p:pic>
      <p:sp>
        <p:nvSpPr>
          <p:cNvPr id="3" name="标题 2"/>
          <p:cNvSpPr>
            <a:spLocks noGrp="1"/>
          </p:cNvSpPr>
          <p:nvPr>
            <p:ph type="title"/>
          </p:nvPr>
        </p:nvSpPr>
        <p:spPr>
          <a:xfrm>
            <a:off x="1" y="0"/>
            <a:ext cx="8602960" cy="635000"/>
          </a:xfrm>
        </p:spPr>
        <p:txBody>
          <a:bodyPr>
            <a:noAutofit/>
          </a:bodyPr>
          <a:lstStyle/>
          <a:p>
            <a:r>
              <a:rPr kumimoji="1" lang="zh-CN" altLang="en-US" sz="4000" b="0" dirty="0">
                <a:latin typeface="Century Schoolbook" panose="02040604050505020304" pitchFamily="18" charset="0"/>
              </a:rPr>
              <a:t>背景知识</a:t>
            </a:r>
            <a:endParaRPr kumimoji="1" lang="zh-CN" altLang="en-US" sz="4000" b="0" dirty="0">
              <a:latin typeface="Century Schoolbook" panose="02040604050505020304" pitchFamily="18" charset="0"/>
            </a:endParaRPr>
          </a:p>
        </p:txBody>
      </p:sp>
      <p:sp>
        <p:nvSpPr>
          <p:cNvPr id="8" name="内容占位符 1"/>
          <p:cNvSpPr>
            <a:spLocks noGrp="1"/>
          </p:cNvSpPr>
          <p:nvPr>
            <p:ph idx="1"/>
          </p:nvPr>
        </p:nvSpPr>
        <p:spPr>
          <a:xfrm>
            <a:off x="256854" y="835258"/>
            <a:ext cx="11850265" cy="5692864"/>
          </a:xfrm>
        </p:spPr>
        <p:txBody>
          <a:bodyPr>
            <a:normAutofit/>
          </a:bodyPr>
          <a:lstStyle/>
          <a:p>
            <a:pPr marL="685800" lvl="2" indent="0" algn="just">
              <a:buNone/>
            </a:pPr>
            <a:endParaRPr lang="en-US" altLang="zh-CN" sz="2000" dirty="0">
              <a:latin typeface="+mn-ea"/>
              <a:ea typeface="+mn-ea"/>
            </a:endParaRPr>
          </a:p>
          <a:p>
            <a:pPr lvl="2" algn="just"/>
            <a:endParaRPr lang="en-US" altLang="zh-CN" sz="2000" dirty="0">
              <a:latin typeface="+mn-ea"/>
              <a:ea typeface="+mn-ea"/>
            </a:endParaRPr>
          </a:p>
          <a:p>
            <a:pPr lvl="2" algn="just"/>
            <a:endParaRPr lang="en-US" altLang="zh-CN" sz="2000" dirty="0">
              <a:latin typeface="+mn-ea"/>
              <a:ea typeface="+mn-ea"/>
            </a:endParaRPr>
          </a:p>
          <a:p>
            <a:pPr marL="685800" lvl="2" indent="0" algn="just">
              <a:buNone/>
            </a:pPr>
            <a:endParaRPr lang="en-US" altLang="zh-CN" sz="2000" dirty="0">
              <a:latin typeface="+mn-ea"/>
              <a:ea typeface="+mn-ea"/>
            </a:endParaRPr>
          </a:p>
          <a:p>
            <a:pPr marL="685800" lvl="2" indent="0" algn="just">
              <a:buNone/>
            </a:pPr>
            <a:r>
              <a:rPr lang="en-US" altLang="zh-CN" sz="2000" dirty="0">
                <a:latin typeface="+mn-ea"/>
                <a:ea typeface="+mn-ea"/>
              </a:rPr>
              <a:t>                               </a:t>
            </a:r>
            <a:endParaRPr lang="en-US" altLang="zh-CN" sz="2000" dirty="0"/>
          </a:p>
          <a:p>
            <a:pPr lvl="3" algn="just"/>
            <a:endParaRPr lang="en-US" altLang="zh-CN" sz="2000" dirty="0"/>
          </a:p>
        </p:txBody>
      </p:sp>
      <p:sp>
        <p:nvSpPr>
          <p:cNvPr id="7" name="文本框 6"/>
          <p:cNvSpPr txBox="1"/>
          <p:nvPr/>
        </p:nvSpPr>
        <p:spPr>
          <a:xfrm>
            <a:off x="189865" y="770255"/>
            <a:ext cx="11069320" cy="2614930"/>
          </a:xfrm>
          <a:prstGeom prst="rect">
            <a:avLst/>
          </a:prstGeom>
          <a:noFill/>
        </p:spPr>
        <p:txBody>
          <a:bodyPr wrap="square">
            <a:spAutoFit/>
          </a:bodyPr>
          <a:lstStyle/>
          <a:p>
            <a:pPr marL="342900" lvl="1" indent="-342900" algn="just">
              <a:buFont typeface="Wingdings" panose="05000000000000000000" charset="0"/>
              <a:buChar char="l"/>
            </a:pPr>
            <a:r>
              <a:rPr lang="zh-CN" sz="2400" dirty="0">
                <a:latin typeface="微软雅黑" panose="020B0503020204020204" charset="-122"/>
                <a:ea typeface="微软雅黑" panose="020B0503020204020204" charset="-122"/>
              </a:rPr>
              <a:t>事件日志、跟踪、序列</a:t>
            </a:r>
            <a:endParaRPr sz="2400" dirty="0">
              <a:latin typeface="微软雅黑" panose="020B0503020204020204" charset="-122"/>
              <a:ea typeface="微软雅黑" panose="020B0503020204020204" charset="-122"/>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r>
              <a:rPr lang="zh-CN" altLang="en-US" sz="2800" b="0" dirty="0">
                <a:latin typeface="微软雅黑" panose="020B0503020204020204" charset="-122"/>
                <a:ea typeface="微软雅黑" panose="020B0503020204020204" charset="-122"/>
                <a:sym typeface="+mn-ea"/>
              </a:rPr>
              <a:t> </a:t>
            </a:r>
            <a:r>
              <a:rPr lang="en-US" altLang="zh-CN" sz="2800" b="0" dirty="0">
                <a:latin typeface="微软雅黑" panose="020B0503020204020204" charset="-122"/>
                <a:ea typeface="微软雅黑" panose="020B0503020204020204" charset="-122"/>
                <a:sym typeface="+mn-ea"/>
              </a:rPr>
              <a:t>  </a:t>
            </a:r>
            <a:endParaRPr lang="zh-CN" altLang="en-US"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a:p>
            <a:pPr marL="0" lvl="1" algn="just"/>
            <a:endParaRPr lang="en-US" altLang="zh-CN" sz="2800" b="0" dirty="0">
              <a:latin typeface="微软雅黑" panose="020B0503020204020204" charset="-122"/>
              <a:ea typeface="微软雅黑" panose="020B0503020204020204" charset="-122"/>
              <a:sym typeface="+mn-ea"/>
            </a:endParaRPr>
          </a:p>
          <a:p>
            <a:pPr marL="0" lvl="1" algn="just"/>
            <a:endParaRPr lang="zh-CN" altLang="en-US" sz="2800" b="0" dirty="0">
              <a:latin typeface="微软雅黑" panose="020B0503020204020204" charset="-122"/>
              <a:ea typeface="微软雅黑" panose="020B0503020204020204" charset="-122"/>
              <a:sym typeface="+mn-ea"/>
            </a:endParaRPr>
          </a:p>
        </p:txBody>
      </p:sp>
      <p:sp>
        <p:nvSpPr>
          <p:cNvPr id="2" name="文本框 1"/>
          <p:cNvSpPr txBox="1"/>
          <p:nvPr/>
        </p:nvSpPr>
        <p:spPr>
          <a:xfrm>
            <a:off x="486410" y="1321435"/>
            <a:ext cx="10711815" cy="398780"/>
          </a:xfrm>
          <a:prstGeom prst="rect">
            <a:avLst/>
          </a:prstGeom>
          <a:noFill/>
        </p:spPr>
        <p:txBody>
          <a:bodyPr wrap="square" rtlCol="0">
            <a:spAutoFit/>
          </a:bodyPr>
          <a:p>
            <a:pPr marL="342900" indent="-342900" algn="l">
              <a:buFont typeface="Wingdings" panose="05000000000000000000" charset="0"/>
              <a:buChar char="n"/>
            </a:pPr>
            <a:r>
              <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定义一：轨迹、事件日志</a:t>
            </a:r>
            <a:endPar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p:txBody>
      </p:sp>
      <p:pic>
        <p:nvPicPr>
          <p:cNvPr id="10" name="图片 9"/>
          <p:cNvPicPr>
            <a:picLocks noChangeAspect="1"/>
          </p:cNvPicPr>
          <p:nvPr>
            <p:custDataLst>
              <p:tags r:id="rId7"/>
            </p:custDataLst>
          </p:nvPr>
        </p:nvPicPr>
        <p:blipFill>
          <a:blip r:embed="rId8"/>
          <a:stretch>
            <a:fillRect/>
          </a:stretch>
        </p:blipFill>
        <p:spPr>
          <a:xfrm>
            <a:off x="749935" y="1797685"/>
            <a:ext cx="10586720" cy="599440"/>
          </a:xfrm>
          <a:prstGeom prst="rect">
            <a:avLst/>
          </a:prstGeom>
          <a:ln>
            <a:solidFill>
              <a:schemeClr val="accent1"/>
            </a:solidFill>
          </a:ln>
        </p:spPr>
      </p:pic>
      <p:sp>
        <p:nvSpPr>
          <p:cNvPr id="11" name="文本框 10"/>
          <p:cNvSpPr txBox="1"/>
          <p:nvPr/>
        </p:nvSpPr>
        <p:spPr>
          <a:xfrm>
            <a:off x="668655" y="2492375"/>
            <a:ext cx="11438255" cy="398780"/>
          </a:xfrm>
          <a:prstGeom prst="rect">
            <a:avLst/>
          </a:prstGeom>
          <a:noFill/>
        </p:spPr>
        <p:txBody>
          <a:bodyPr wrap="square" rtlCol="0">
            <a:spAutoFit/>
          </a:bodyPr>
          <a:p>
            <a:pPr algn="l"/>
            <a:r>
              <a:rPr lang="zh-CN" altLang="zh-CN"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轨迹</a:t>
            </a:r>
            <a:r>
              <a:rPr lang="zh-CN" altLang="en-US" b="0"/>
              <a:t>是一个有限的非空事件序列</a:t>
            </a:r>
            <a:r>
              <a:rPr lang="en-US" altLang="zh-CN"/>
              <a:t>               </a:t>
            </a:r>
            <a:r>
              <a:rPr lang="zh-CN" altLang="en-US" b="0"/>
              <a:t>（每个事件只出现一次，时间是非递减的）</a:t>
            </a:r>
            <a:endParaRPr lang="zh-CN" altLang="en-US" b="0"/>
          </a:p>
        </p:txBody>
      </p:sp>
      <p:sp>
        <p:nvSpPr>
          <p:cNvPr id="14" name="文本框 13"/>
          <p:cNvSpPr txBox="1"/>
          <p:nvPr>
            <p:custDataLst>
              <p:tags r:id="rId9"/>
            </p:custDataLst>
          </p:nvPr>
        </p:nvSpPr>
        <p:spPr>
          <a:xfrm>
            <a:off x="668655" y="2939415"/>
            <a:ext cx="11438255" cy="1014730"/>
          </a:xfrm>
          <a:prstGeom prst="rect">
            <a:avLst/>
          </a:prstGeom>
          <a:noFill/>
        </p:spPr>
        <p:txBody>
          <a:bodyPr wrap="square" rtlCol="0">
            <a:spAutoFit/>
          </a:bodyPr>
          <a:p>
            <a:pPr algn="l"/>
            <a:r>
              <a:rPr lang="en-US" altLang="zh-CN" b="0"/>
              <a:t> C </a:t>
            </a:r>
            <a:r>
              <a:rPr lang="zh-CN" altLang="en-US" b="0"/>
              <a:t>是所有轨迹的集合，</a:t>
            </a:r>
            <a:r>
              <a:rPr lang="zh-CN" altLang="zh-CN"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事件日志</a:t>
            </a:r>
            <a:r>
              <a:rPr lang="zh-CN" altLang="en-US" b="0"/>
              <a:t>是一组轨迹</a:t>
            </a:r>
            <a:r>
              <a:rPr lang="en-US" altLang="zh-CN"/>
              <a:t>                  </a:t>
            </a:r>
            <a:endParaRPr lang="en-US" altLang="zh-CN"/>
          </a:p>
          <a:p>
            <a:pPr algn="l"/>
            <a:r>
              <a:rPr lang="en-US" altLang="zh-CN" b="0"/>
              <a:t> </a:t>
            </a:r>
            <a:endParaRPr lang="zh-CN" altLang="en-US" b="0"/>
          </a:p>
          <a:p>
            <a:pPr algn="l"/>
            <a:endPar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p:txBody>
      </p:sp>
      <p:sp>
        <p:nvSpPr>
          <p:cNvPr id="16" name="文本框 15"/>
          <p:cNvSpPr txBox="1"/>
          <p:nvPr>
            <p:custDataLst>
              <p:tags r:id="rId10"/>
            </p:custDataLst>
          </p:nvPr>
        </p:nvSpPr>
        <p:spPr>
          <a:xfrm>
            <a:off x="384810" y="3555365"/>
            <a:ext cx="10711815" cy="398780"/>
          </a:xfrm>
          <a:prstGeom prst="rect">
            <a:avLst/>
          </a:prstGeom>
          <a:noFill/>
        </p:spPr>
        <p:txBody>
          <a:bodyPr wrap="square" rtlCol="0">
            <a:spAutoFit/>
          </a:bodyPr>
          <a:p>
            <a:pPr marL="342900" indent="-342900" algn="l">
              <a:buFont typeface="Wingdings" panose="05000000000000000000" charset="0"/>
              <a:buChar char="n"/>
            </a:pPr>
            <a:r>
              <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rPr>
              <a:t>定义二：将函数应用于序列</a:t>
            </a:r>
            <a:endParaRPr lang="zh-CN" altLang="zh-CN" kern="100" dirty="0">
              <a:solidFill>
                <a:srgbClr val="0070C0"/>
              </a:solidFill>
              <a:effectLst/>
              <a:latin typeface="微软雅黑" panose="020B0503020204020204" charset="-122"/>
              <a:ea typeface="微软雅黑" panose="020B0503020204020204" charset="-122"/>
              <a:cs typeface="Times New Roman" panose="02020603050405020304" pitchFamily="18" charset="0"/>
            </a:endParaRPr>
          </a:p>
        </p:txBody>
      </p:sp>
      <p:sp>
        <p:nvSpPr>
          <p:cNvPr id="17" name="文本框 16"/>
          <p:cNvSpPr txBox="1"/>
          <p:nvPr/>
        </p:nvSpPr>
        <p:spPr>
          <a:xfrm>
            <a:off x="668655" y="4116070"/>
            <a:ext cx="10346690" cy="398780"/>
          </a:xfrm>
          <a:prstGeom prst="rect">
            <a:avLst/>
          </a:prstGeom>
          <a:noFill/>
        </p:spPr>
        <p:txBody>
          <a:bodyPr wrap="square" rtlCol="0">
            <a:spAutoFit/>
          </a:bodyPr>
          <a:p>
            <a:pPr algn="l"/>
            <a:r>
              <a:rPr lang="zh-CN" altLang="en-US" b="0"/>
              <a:t>一个函数</a:t>
            </a:r>
            <a:r>
              <a:rPr lang="en-US" altLang="zh-CN"/>
              <a:t>                           </a:t>
            </a:r>
            <a:r>
              <a:rPr lang="zh-CN" altLang="en-US"/>
              <a:t>，</a:t>
            </a:r>
            <a:r>
              <a:rPr lang="zh-CN" altLang="en-US" b="0"/>
              <a:t>可以使用以下递归定义被提升到X上的序列</a:t>
            </a:r>
            <a:endParaRPr lang="zh-CN" altLang="en-US" b="0"/>
          </a:p>
        </p:txBody>
      </p:sp>
      <p:pic>
        <p:nvPicPr>
          <p:cNvPr id="18" name="图片 17"/>
          <p:cNvPicPr>
            <a:picLocks noChangeAspect="1"/>
          </p:cNvPicPr>
          <p:nvPr>
            <p:custDataLst>
              <p:tags r:id="rId11"/>
            </p:custDataLst>
          </p:nvPr>
        </p:nvPicPr>
        <p:blipFill>
          <a:blip r:embed="rId12"/>
          <a:stretch>
            <a:fillRect/>
          </a:stretch>
        </p:blipFill>
        <p:spPr>
          <a:xfrm>
            <a:off x="1891665" y="4162425"/>
            <a:ext cx="1520825" cy="388620"/>
          </a:xfrm>
          <a:prstGeom prst="rect">
            <a:avLst/>
          </a:prstGeom>
        </p:spPr>
      </p:pic>
      <p:pic>
        <p:nvPicPr>
          <p:cNvPr id="19" name="图片 18"/>
          <p:cNvPicPr>
            <a:picLocks noChangeAspect="1"/>
          </p:cNvPicPr>
          <p:nvPr>
            <p:custDataLst>
              <p:tags r:id="rId13"/>
            </p:custDataLst>
          </p:nvPr>
        </p:nvPicPr>
        <p:blipFill>
          <a:blip r:embed="rId14"/>
          <a:stretch>
            <a:fillRect/>
          </a:stretch>
        </p:blipFill>
        <p:spPr>
          <a:xfrm>
            <a:off x="1184275" y="4676775"/>
            <a:ext cx="1275715" cy="374650"/>
          </a:xfrm>
          <a:prstGeom prst="rect">
            <a:avLst/>
          </a:prstGeom>
          <a:ln>
            <a:solidFill>
              <a:schemeClr val="accent1"/>
            </a:solidFill>
          </a:ln>
        </p:spPr>
      </p:pic>
      <p:pic>
        <p:nvPicPr>
          <p:cNvPr id="20" name="图片 19"/>
          <p:cNvPicPr>
            <a:picLocks noChangeAspect="1"/>
          </p:cNvPicPr>
          <p:nvPr>
            <p:custDataLst>
              <p:tags r:id="rId15"/>
            </p:custDataLst>
          </p:nvPr>
        </p:nvPicPr>
        <p:blipFill>
          <a:blip r:embed="rId16"/>
          <a:stretch>
            <a:fillRect/>
          </a:stretch>
        </p:blipFill>
        <p:spPr>
          <a:xfrm>
            <a:off x="3676650" y="4605655"/>
            <a:ext cx="5422900" cy="444500"/>
          </a:xfrm>
          <a:prstGeom prst="rect">
            <a:avLst/>
          </a:prstGeom>
          <a:ln>
            <a:solidFill>
              <a:schemeClr val="accent1"/>
            </a:solidFill>
          </a:ln>
        </p:spPr>
      </p:pic>
      <p:sp>
        <p:nvSpPr>
          <p:cNvPr id="23" name="文本框 22"/>
          <p:cNvSpPr txBox="1"/>
          <p:nvPr/>
        </p:nvSpPr>
        <p:spPr>
          <a:xfrm>
            <a:off x="1790700" y="5173345"/>
            <a:ext cx="9777730" cy="398780"/>
          </a:xfrm>
          <a:prstGeom prst="rect">
            <a:avLst/>
          </a:prstGeom>
          <a:noFill/>
        </p:spPr>
        <p:txBody>
          <a:bodyPr wrap="square" rtlCol="0">
            <a:spAutoFit/>
          </a:bodyPr>
          <a:p>
            <a:pPr algn="l"/>
            <a:r>
              <a:rPr lang="zh-CN" altLang="en-US" b="0"/>
              <a:t>：将一个跟踪，转换为活动序列</a:t>
            </a:r>
            <a:endParaRPr lang="zh-CN" altLang="en-US" b="0"/>
          </a:p>
        </p:txBody>
      </p:sp>
      <p:pic>
        <p:nvPicPr>
          <p:cNvPr id="4" name="图片 3"/>
          <p:cNvPicPr>
            <a:picLocks noChangeAspect="1"/>
          </p:cNvPicPr>
          <p:nvPr>
            <p:custDataLst>
              <p:tags r:id="rId17"/>
            </p:custDataLst>
          </p:nvPr>
        </p:nvPicPr>
        <p:blipFill>
          <a:blip r:embed="rId18"/>
          <a:stretch>
            <a:fillRect/>
          </a:stretch>
        </p:blipFill>
        <p:spPr>
          <a:xfrm>
            <a:off x="668655" y="5774055"/>
            <a:ext cx="10157460" cy="472440"/>
          </a:xfrm>
          <a:prstGeom prst="rect">
            <a:avLst/>
          </a:prstGeom>
          <a:ln>
            <a:solidFill>
              <a:schemeClr val="accent1"/>
            </a:solidFill>
          </a:ln>
        </p:spPr>
      </p:pic>
    </p:spTree>
  </p:cSld>
  <p:clrMapOvr>
    <a:masterClrMapping/>
  </p:clrMapOvr>
  <p:transition advClick="0" advTm="39315"/>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 name="KSO_WM_UNIT_PLACING_PICTURE_USER_VIEWPORT" val="{&quot;height&quot;:564,&quot;width&quot;:1332}"/>
</p:tagLst>
</file>

<file path=ppt/tags/tag141.xml><?xml version="1.0" encoding="utf-8"?>
<p:tagLst xmlns:p="http://schemas.openxmlformats.org/presentationml/2006/main">
  <p:tag name="KSO_WM_BEAUTIFY_FLAG" val=""/>
  <p:tag name="KSO_WM_UNIT_PLACING_PICTURE_USER_VIEWPORT" val="{&quot;height&quot;:516,&quot;width&quot;:2028}"/>
</p:tagLst>
</file>

<file path=ppt/tags/tag142.xml><?xml version="1.0" encoding="utf-8"?>
<p:tagLst xmlns:p="http://schemas.openxmlformats.org/presentationml/2006/main">
  <p:tag name="KSO_WM_BEAUTIFY_FLAG" val=""/>
  <p:tag name="KSO_WM_UNIT_PLACING_PICTURE_USER_VIEWPORT" val="{&quot;height&quot;:540,&quot;width&quot;:1872}"/>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PP_MARK_KEY" val="c65a7bec-1f4d-49d8-977c-8e79166d3533"/>
  <p:tag name="COMMONDATA" val="eyJoZGlkIjoiZjlmOWRjMjk3NTgwYWExYjI3MjcwOTZhMDg3OTc3OTEi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 name="KSO_WM_UNIT_PLACING_PICTURE_USER_VIEWPORT" val="{&quot;height&quot;:2952,&quot;width&quot;:9384}"/>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 name="KSO_WM_UNIT_PLACING_PICTURE_USER_VIEWPORT" val="{&quot;height&quot;:2556,&quot;width&quot;:6252}"/>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 name="KSO_WM_UNIT_PLACING_PICTURE_USER_VIEWPORT" val="{&quot;height&quot;:2556,&quot;width&quot;:6252}"/>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pku">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类北大标识">
      <a:majorFont>
        <a:latin typeface="Calibri"/>
        <a:ea typeface="华文细黑"/>
        <a:cs typeface=""/>
      </a:majorFont>
      <a:minorFont>
        <a:latin typeface="Garamond"/>
        <a:ea typeface="华文楷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CCFF"/>
        </a:solidFill>
        <a:ln>
          <a:solidFill>
            <a:schemeClr val="bg1">
              <a:lumMod val="95000"/>
            </a:schemeClr>
          </a:solidFill>
        </a:ln>
      </a:spPr>
      <a:bodyPr rtlCol="0" anchor="ctr"/>
      <a:lstStyle>
        <a:defPPr algn="ctr">
          <a:defRPr sz="1800" dirty="0" smtClean="0">
            <a:solidFill>
              <a:schemeClr val="tx1"/>
            </a:solidFill>
            <a:latin typeface="微软雅黑" panose="020B0503020204020204" charset="-122"/>
            <a:ea typeface="微软雅黑" panose="020B050302020402020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pku</Template>
  <TotalTime>0</TotalTime>
  <Words>5894</Words>
  <Application>WPS 演示</Application>
  <PresentationFormat>宽屏</PresentationFormat>
  <Paragraphs>577</Paragraphs>
  <Slides>34</Slides>
  <Notes>35</Notes>
  <HiddenSlides>1</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34</vt:i4>
      </vt:variant>
    </vt:vector>
  </HeadingPairs>
  <TitlesOfParts>
    <vt:vector size="56" baseType="lpstr">
      <vt:lpstr>Arial</vt:lpstr>
      <vt:lpstr>宋体</vt:lpstr>
      <vt:lpstr>Wingdings</vt:lpstr>
      <vt:lpstr>Times New Roman</vt:lpstr>
      <vt:lpstr>隶书</vt:lpstr>
      <vt:lpstr>微软雅黑</vt:lpstr>
      <vt:lpstr>黑体</vt:lpstr>
      <vt:lpstr>Garamond</vt:lpstr>
      <vt:lpstr>PMingLiU-ExtB</vt:lpstr>
      <vt:lpstr>华文细黑</vt:lpstr>
      <vt:lpstr>仿宋</vt:lpstr>
      <vt:lpstr>Century Schoolbook</vt:lpstr>
      <vt:lpstr>Segoe Print</vt:lpstr>
      <vt:lpstr>Wingdings</vt:lpstr>
      <vt:lpstr>等线</vt:lpstr>
      <vt:lpstr>Arial Unicode MS</vt:lpstr>
      <vt:lpstr>华文楷体</vt:lpstr>
      <vt:lpstr>Calibri</vt:lpstr>
      <vt:lpstr>等线 Light</vt:lpstr>
      <vt:lpstr>pku</vt:lpstr>
      <vt:lpstr>1_自定义设计方案</vt:lpstr>
      <vt:lpstr>自定义设计方案</vt:lpstr>
      <vt:lpstr>使用LSTM神经网络的预测性业务流程监控  </vt:lpstr>
      <vt:lpstr>PowerPoint 演示文稿</vt:lpstr>
      <vt:lpstr>PowerPoint 演示文稿</vt:lpstr>
      <vt:lpstr>介绍</vt:lpstr>
      <vt:lpstr>介绍</vt:lpstr>
      <vt:lpstr>PowerPoint 演示文稿</vt:lpstr>
      <vt:lpstr>背景知识</vt:lpstr>
      <vt:lpstr>背景知识</vt:lpstr>
      <vt:lpstr>背景知识</vt:lpstr>
      <vt:lpstr>背景知识</vt:lpstr>
      <vt:lpstr>背景知识</vt:lpstr>
      <vt:lpstr>背景知识</vt:lpstr>
      <vt:lpstr>PowerPoint 演示文稿</vt:lpstr>
      <vt:lpstr>下一活动、时间戳预测</vt:lpstr>
      <vt:lpstr>下一活动、时间戳预测</vt:lpstr>
      <vt:lpstr>下一活动、时间戳预测</vt:lpstr>
      <vt:lpstr>下一活动、时间戳预测</vt:lpstr>
      <vt:lpstr>下一活动、时间戳预测</vt:lpstr>
      <vt:lpstr>下一活动、时间戳预测</vt:lpstr>
      <vt:lpstr>下一活动、时间戳预测</vt:lpstr>
      <vt:lpstr>下一活动、时间戳预测</vt:lpstr>
      <vt:lpstr>下一活动、时间戳预测</vt:lpstr>
      <vt:lpstr>PowerPoint 演示文稿</vt:lpstr>
      <vt:lpstr>后缀预测</vt:lpstr>
      <vt:lpstr>后缀预测</vt:lpstr>
      <vt:lpstr>后缀预测</vt:lpstr>
      <vt:lpstr>后缀预测</vt:lpstr>
      <vt:lpstr>后缀预测</vt:lpstr>
      <vt:lpstr>PowerPoint 演示文稿</vt:lpstr>
      <vt:lpstr>剩余时间预测</vt:lpstr>
      <vt:lpstr>剩余时间预测</vt:lpstr>
      <vt:lpstr>PowerPoint 演示文稿</vt:lpstr>
      <vt:lpstr>结论与未来工作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柳 熠</dc:creator>
  <cp:lastModifiedBy>WPS_1625374882</cp:lastModifiedBy>
  <cp:revision>862</cp:revision>
  <dcterms:created xsi:type="dcterms:W3CDTF">2019-07-10T15:14:00Z</dcterms:created>
  <dcterms:modified xsi:type="dcterms:W3CDTF">2023-07-13T11:59:26Z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04D887C522AE411B8DC62BBA869398B2</vt:lpwstr>
  </property>
  <property fmtid="{D5CDD505-2E9C-101B-9397-08002B2CF9AE}" pid="3" name="KSOProductBuildVer">
    <vt:lpwstr>2052-11.1.0.14309</vt:lpwstr>
  </property>
</Properties>
</file>